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4" r:id="rId2"/>
    <p:sldId id="345" r:id="rId3"/>
    <p:sldId id="452" r:id="rId4"/>
    <p:sldId id="389" r:id="rId5"/>
    <p:sldId id="259" r:id="rId6"/>
    <p:sldId id="390" r:id="rId7"/>
    <p:sldId id="260" r:id="rId8"/>
    <p:sldId id="261" r:id="rId9"/>
    <p:sldId id="263" r:id="rId10"/>
    <p:sldId id="265" r:id="rId11"/>
    <p:sldId id="351" r:id="rId12"/>
    <p:sldId id="264" r:id="rId13"/>
    <p:sldId id="262" r:id="rId14"/>
    <p:sldId id="267" r:id="rId15"/>
    <p:sldId id="360" r:id="rId16"/>
    <p:sldId id="266" r:id="rId17"/>
    <p:sldId id="350" r:id="rId18"/>
    <p:sldId id="271" r:id="rId19"/>
    <p:sldId id="272" r:id="rId20"/>
    <p:sldId id="281" r:id="rId21"/>
    <p:sldId id="392" r:id="rId22"/>
    <p:sldId id="393" r:id="rId23"/>
    <p:sldId id="277" r:id="rId24"/>
    <p:sldId id="365" r:id="rId25"/>
    <p:sldId id="278" r:id="rId26"/>
    <p:sldId id="284" r:id="rId27"/>
    <p:sldId id="280" r:id="rId28"/>
    <p:sldId id="395" r:id="rId29"/>
    <p:sldId id="394" r:id="rId30"/>
    <p:sldId id="396" r:id="rId31"/>
    <p:sldId id="354" r:id="rId32"/>
    <p:sldId id="287" r:id="rId33"/>
    <p:sldId id="286" r:id="rId34"/>
    <p:sldId id="397" r:id="rId35"/>
    <p:sldId id="367" r:id="rId36"/>
    <p:sldId id="288" r:id="rId37"/>
    <p:sldId id="355" r:id="rId38"/>
    <p:sldId id="398" r:id="rId39"/>
    <p:sldId id="356" r:id="rId40"/>
    <p:sldId id="399" r:id="rId41"/>
    <p:sldId id="400" r:id="rId42"/>
    <p:sldId id="290" r:id="rId43"/>
    <p:sldId id="291" r:id="rId44"/>
    <p:sldId id="292" r:id="rId45"/>
    <p:sldId id="293" r:id="rId46"/>
    <p:sldId id="294" r:id="rId47"/>
    <p:sldId id="295" r:id="rId48"/>
    <p:sldId id="296" r:id="rId49"/>
    <p:sldId id="405" r:id="rId50"/>
    <p:sldId id="406" r:id="rId51"/>
    <p:sldId id="407" r:id="rId52"/>
    <p:sldId id="408" r:id="rId53"/>
    <p:sldId id="297" r:id="rId54"/>
    <p:sldId id="401" r:id="rId55"/>
    <p:sldId id="402" r:id="rId56"/>
    <p:sldId id="299" r:id="rId57"/>
    <p:sldId id="388" r:id="rId58"/>
    <p:sldId id="336" r:id="rId59"/>
    <p:sldId id="403" r:id="rId60"/>
    <p:sldId id="410" r:id="rId61"/>
    <p:sldId id="450" r:id="rId62"/>
    <p:sldId id="302" r:id="rId63"/>
    <p:sldId id="451" r:id="rId64"/>
    <p:sldId id="412" r:id="rId65"/>
    <p:sldId id="301" r:id="rId66"/>
    <p:sldId id="357" r:id="rId67"/>
    <p:sldId id="304" r:id="rId68"/>
    <p:sldId id="308" r:id="rId69"/>
    <p:sldId id="305" r:id="rId70"/>
    <p:sldId id="414" r:id="rId71"/>
    <p:sldId id="359" r:id="rId72"/>
    <p:sldId id="409" r:id="rId73"/>
    <p:sldId id="415" r:id="rId74"/>
    <p:sldId id="358" r:id="rId75"/>
    <p:sldId id="417" r:id="rId76"/>
    <p:sldId id="418" r:id="rId77"/>
    <p:sldId id="310" r:id="rId78"/>
    <p:sldId id="309" r:id="rId79"/>
    <p:sldId id="419" r:id="rId80"/>
    <p:sldId id="369" r:id="rId81"/>
    <p:sldId id="420" r:id="rId82"/>
    <p:sldId id="421" r:id="rId83"/>
    <p:sldId id="347" r:id="rId84"/>
    <p:sldId id="348" r:id="rId85"/>
  </p:sldIdLst>
  <p:sldSz cx="9144000" cy="6858000" type="screen4x3"/>
  <p:notesSz cx="6858000" cy="9144000"/>
  <p:defaultTextStyle>
    <a:defPPr>
      <a:defRPr lang="zh-CN"/>
    </a:defPPr>
    <a:lvl1pPr algn="l" rtl="0" fontAlgn="base">
      <a:spcBef>
        <a:spcPct val="0"/>
      </a:spcBef>
      <a:spcAft>
        <a:spcPct val="0"/>
      </a:spcAft>
      <a:defRPr i="1" kern="1200">
        <a:solidFill>
          <a:schemeClr val="tx1"/>
        </a:solidFill>
        <a:latin typeface="Arial" charset="0"/>
        <a:ea typeface="宋体" charset="-122"/>
        <a:cs typeface="+mn-cs"/>
      </a:defRPr>
    </a:lvl1pPr>
    <a:lvl2pPr marL="457200" algn="l" rtl="0" fontAlgn="base">
      <a:spcBef>
        <a:spcPct val="0"/>
      </a:spcBef>
      <a:spcAft>
        <a:spcPct val="0"/>
      </a:spcAft>
      <a:defRPr i="1" kern="1200">
        <a:solidFill>
          <a:schemeClr val="tx1"/>
        </a:solidFill>
        <a:latin typeface="Arial" charset="0"/>
        <a:ea typeface="宋体" charset="-122"/>
        <a:cs typeface="+mn-cs"/>
      </a:defRPr>
    </a:lvl2pPr>
    <a:lvl3pPr marL="914400" algn="l" rtl="0" fontAlgn="base">
      <a:spcBef>
        <a:spcPct val="0"/>
      </a:spcBef>
      <a:spcAft>
        <a:spcPct val="0"/>
      </a:spcAft>
      <a:defRPr i="1" kern="1200">
        <a:solidFill>
          <a:schemeClr val="tx1"/>
        </a:solidFill>
        <a:latin typeface="Arial" charset="0"/>
        <a:ea typeface="宋体" charset="-122"/>
        <a:cs typeface="+mn-cs"/>
      </a:defRPr>
    </a:lvl3pPr>
    <a:lvl4pPr marL="1371600" algn="l" rtl="0" fontAlgn="base">
      <a:spcBef>
        <a:spcPct val="0"/>
      </a:spcBef>
      <a:spcAft>
        <a:spcPct val="0"/>
      </a:spcAft>
      <a:defRPr i="1" kern="1200">
        <a:solidFill>
          <a:schemeClr val="tx1"/>
        </a:solidFill>
        <a:latin typeface="Arial" charset="0"/>
        <a:ea typeface="宋体" charset="-122"/>
        <a:cs typeface="+mn-cs"/>
      </a:defRPr>
    </a:lvl4pPr>
    <a:lvl5pPr marL="1828800" algn="l" rtl="0" fontAlgn="base">
      <a:spcBef>
        <a:spcPct val="0"/>
      </a:spcBef>
      <a:spcAft>
        <a:spcPct val="0"/>
      </a:spcAft>
      <a:defRPr i="1" kern="1200">
        <a:solidFill>
          <a:schemeClr val="tx1"/>
        </a:solidFill>
        <a:latin typeface="Arial" charset="0"/>
        <a:ea typeface="宋体" charset="-122"/>
        <a:cs typeface="+mn-cs"/>
      </a:defRPr>
    </a:lvl5pPr>
    <a:lvl6pPr marL="2286000" algn="l" defTabSz="914400" rtl="0" eaLnBrk="1" latinLnBrk="0" hangingPunct="1">
      <a:defRPr i="1" kern="1200">
        <a:solidFill>
          <a:schemeClr val="tx1"/>
        </a:solidFill>
        <a:latin typeface="Arial" charset="0"/>
        <a:ea typeface="宋体" charset="-122"/>
        <a:cs typeface="+mn-cs"/>
      </a:defRPr>
    </a:lvl6pPr>
    <a:lvl7pPr marL="2743200" algn="l" defTabSz="914400" rtl="0" eaLnBrk="1" latinLnBrk="0" hangingPunct="1">
      <a:defRPr i="1" kern="1200">
        <a:solidFill>
          <a:schemeClr val="tx1"/>
        </a:solidFill>
        <a:latin typeface="Arial" charset="0"/>
        <a:ea typeface="宋体" charset="-122"/>
        <a:cs typeface="+mn-cs"/>
      </a:defRPr>
    </a:lvl7pPr>
    <a:lvl8pPr marL="3200400" algn="l" defTabSz="914400" rtl="0" eaLnBrk="1" latinLnBrk="0" hangingPunct="1">
      <a:defRPr i="1" kern="1200">
        <a:solidFill>
          <a:schemeClr val="tx1"/>
        </a:solidFill>
        <a:latin typeface="Arial" charset="0"/>
        <a:ea typeface="宋体" charset="-122"/>
        <a:cs typeface="+mn-cs"/>
      </a:defRPr>
    </a:lvl8pPr>
    <a:lvl9pPr marL="3657600" algn="l" defTabSz="914400" rtl="0" eaLnBrk="1" latinLnBrk="0" hangingPunct="1">
      <a:defRPr i="1"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0000CC"/>
    <a:srgbClr val="222268"/>
    <a:srgbClr val="000066"/>
    <a:srgbClr val="006600"/>
    <a:srgbClr val="6600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78" autoAdjust="0"/>
    <p:restoredTop sz="94660"/>
  </p:normalViewPr>
  <p:slideViewPr>
    <p:cSldViewPr>
      <p:cViewPr varScale="1">
        <p:scale>
          <a:sx n="108" d="100"/>
          <a:sy n="108" d="100"/>
        </p:scale>
        <p:origin x="-1854"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image" Target="../media/image64.jpeg"/></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0"/>
      <c:rAngAx val="0"/>
      <c:perspective val="0"/>
    </c:view3D>
    <c:floor>
      <c:thickness val="0"/>
    </c:floor>
    <c:sideWall>
      <c:thickness val="0"/>
    </c:sideWall>
    <c:backWall>
      <c:thickness val="0"/>
    </c:backWall>
    <c:plotArea>
      <c:layout>
        <c:manualLayout>
          <c:layoutTarget val="inner"/>
          <c:xMode val="edge"/>
          <c:yMode val="edge"/>
          <c:x val="8.3916083916083919E-2"/>
          <c:y val="0.28173374613003094"/>
          <c:w val="0.8368298368298368"/>
          <c:h val="0.43962848297213625"/>
        </c:manualLayout>
      </c:layout>
      <c:pie3DChart>
        <c:varyColors val="1"/>
        <c:ser>
          <c:idx val="0"/>
          <c:order val="0"/>
          <c:tx>
            <c:strRef>
              <c:f>Sheet1!$A$2</c:f>
              <c:strCache>
                <c:ptCount val="1"/>
                <c:pt idx="0">
                  <c:v>东部</c:v>
                </c:pt>
              </c:strCache>
            </c:strRef>
          </c:tx>
          <c:spPr>
            <a:solidFill>
              <a:srgbClr val="FFFF00"/>
            </a:solidFill>
            <a:ln w="13669">
              <a:solidFill>
                <a:schemeClr val="tx1"/>
              </a:solidFill>
              <a:prstDash val="solid"/>
            </a:ln>
          </c:spPr>
          <c:dPt>
            <c:idx val="0"/>
            <c:bubble3D val="0"/>
            <c:spPr>
              <a:solidFill>
                <a:srgbClr val="FFFF00"/>
              </a:solidFill>
              <a:ln w="27339">
                <a:noFill/>
              </a:ln>
            </c:spPr>
          </c:dPt>
          <c:dPt>
            <c:idx val="1"/>
            <c:bubble3D val="0"/>
            <c:spPr>
              <a:solidFill>
                <a:srgbClr val="0000FF"/>
              </a:solidFill>
              <a:ln w="27339">
                <a:noFill/>
              </a:ln>
            </c:spPr>
          </c:dPt>
          <c:dPt>
            <c:idx val="2"/>
            <c:bubble3D val="0"/>
          </c:dPt>
          <c:dPt>
            <c:idx val="3"/>
            <c:bubble3D val="0"/>
          </c:dPt>
          <c:cat>
            <c:strRef>
              <c:f>Sheet1!$B$1:$E$1</c:f>
              <c:strCache>
                <c:ptCount val="1"/>
                <c:pt idx="0">
                  <c:v>r</c:v>
                </c:pt>
              </c:strCache>
            </c:strRef>
          </c:cat>
          <c:val>
            <c:numRef>
              <c:f>Sheet1!$B$2:$E$2</c:f>
              <c:numCache>
                <c:formatCode>G/通用格式</c:formatCode>
                <c:ptCount val="4"/>
                <c:pt idx="0">
                  <c:v>96.3</c:v>
                </c:pt>
                <c:pt idx="1">
                  <c:v>3.7</c:v>
                </c:pt>
              </c:numCache>
            </c:numRef>
          </c:val>
        </c:ser>
        <c:ser>
          <c:idx val="1"/>
          <c:order val="1"/>
          <c:tx>
            <c:strRef>
              <c:f>Sheet1!$A$3</c:f>
              <c:strCache>
                <c:ptCount val="1"/>
              </c:strCache>
            </c:strRef>
          </c:tx>
          <c:spPr>
            <a:solidFill>
              <a:schemeClr val="accent2"/>
            </a:solidFill>
            <a:ln w="13669">
              <a:solidFill>
                <a:schemeClr val="tx1"/>
              </a:solidFill>
              <a:prstDash val="solid"/>
            </a:ln>
          </c:spPr>
          <c:dPt>
            <c:idx val="0"/>
            <c:bubble3D val="0"/>
            <c:spPr>
              <a:solidFill>
                <a:schemeClr val="accent1"/>
              </a:solidFill>
              <a:ln w="13669">
                <a:solidFill>
                  <a:schemeClr val="tx1"/>
                </a:solidFill>
                <a:prstDash val="solid"/>
              </a:ln>
            </c:spPr>
          </c:dPt>
          <c:dPt>
            <c:idx val="1"/>
            <c:bubble3D val="0"/>
          </c:dPt>
          <c:dPt>
            <c:idx val="2"/>
            <c:bubble3D val="0"/>
            <c:spPr>
              <a:solidFill>
                <a:schemeClr val="hlink"/>
              </a:solidFill>
              <a:ln w="13669">
                <a:solidFill>
                  <a:schemeClr val="tx1"/>
                </a:solidFill>
                <a:prstDash val="solid"/>
              </a:ln>
            </c:spPr>
          </c:dPt>
          <c:dPt>
            <c:idx val="3"/>
            <c:bubble3D val="0"/>
            <c:spPr>
              <a:solidFill>
                <a:schemeClr val="folHlink"/>
              </a:solidFill>
              <a:ln w="13669">
                <a:solidFill>
                  <a:schemeClr val="tx1"/>
                </a:solidFill>
                <a:prstDash val="solid"/>
              </a:ln>
            </c:spPr>
          </c:dPt>
          <c:cat>
            <c:strRef>
              <c:f>Sheet1!$B$1:$E$1</c:f>
              <c:strCache>
                <c:ptCount val="1"/>
                <c:pt idx="0">
                  <c:v>r</c:v>
                </c:pt>
              </c:strCache>
            </c:strRef>
          </c:cat>
          <c:val>
            <c:numRef>
              <c:f>Sheet1!$B$3:$E$3</c:f>
              <c:numCache>
                <c:formatCode>G/通用格式</c:formatCode>
                <c:ptCount val="4"/>
              </c:numCache>
            </c:numRef>
          </c:val>
        </c:ser>
        <c:ser>
          <c:idx val="2"/>
          <c:order val="2"/>
          <c:tx>
            <c:strRef>
              <c:f>Sheet1!$A$4</c:f>
              <c:strCache>
                <c:ptCount val="1"/>
              </c:strCache>
            </c:strRef>
          </c:tx>
          <c:spPr>
            <a:solidFill>
              <a:schemeClr val="hlink"/>
            </a:solidFill>
            <a:ln w="13669">
              <a:solidFill>
                <a:schemeClr val="tx1"/>
              </a:solidFill>
              <a:prstDash val="solid"/>
            </a:ln>
          </c:spPr>
          <c:dPt>
            <c:idx val="0"/>
            <c:bubble3D val="0"/>
            <c:spPr>
              <a:solidFill>
                <a:schemeClr val="accent1"/>
              </a:solidFill>
              <a:ln w="13669">
                <a:solidFill>
                  <a:schemeClr val="tx1"/>
                </a:solidFill>
                <a:prstDash val="solid"/>
              </a:ln>
            </c:spPr>
          </c:dPt>
          <c:dPt>
            <c:idx val="1"/>
            <c:bubble3D val="0"/>
            <c:spPr>
              <a:solidFill>
                <a:schemeClr val="accent2"/>
              </a:solidFill>
              <a:ln w="13669">
                <a:solidFill>
                  <a:schemeClr val="tx1"/>
                </a:solidFill>
                <a:prstDash val="solid"/>
              </a:ln>
            </c:spPr>
          </c:dPt>
          <c:dPt>
            <c:idx val="2"/>
            <c:bubble3D val="0"/>
          </c:dPt>
          <c:dPt>
            <c:idx val="3"/>
            <c:bubble3D val="0"/>
            <c:spPr>
              <a:solidFill>
                <a:schemeClr val="folHlink"/>
              </a:solidFill>
              <a:ln w="13669">
                <a:solidFill>
                  <a:schemeClr val="tx1"/>
                </a:solidFill>
                <a:prstDash val="solid"/>
              </a:ln>
            </c:spPr>
          </c:dPt>
          <c:cat>
            <c:strRef>
              <c:f>Sheet1!$B$1:$E$1</c:f>
              <c:strCache>
                <c:ptCount val="1"/>
                <c:pt idx="0">
                  <c:v>r</c:v>
                </c:pt>
              </c:strCache>
            </c:strRef>
          </c:cat>
          <c:val>
            <c:numRef>
              <c:f>Sheet1!$B$4:$E$4</c:f>
              <c:numCache>
                <c:formatCode>G/通用格式</c:formatCode>
                <c:ptCount val="4"/>
              </c:numCache>
            </c:numRef>
          </c:val>
        </c:ser>
        <c:dLbls>
          <c:showLegendKey val="0"/>
          <c:showVal val="0"/>
          <c:showCatName val="0"/>
          <c:showSerName val="0"/>
          <c:showPercent val="0"/>
          <c:showBubbleSize val="0"/>
          <c:showLeaderLines val="1"/>
        </c:dLbls>
      </c:pie3DChart>
      <c:spPr>
        <a:noFill/>
        <a:ln w="27339">
          <a:noFill/>
        </a:ln>
      </c:spPr>
    </c:plotArea>
    <c:plotVisOnly val="1"/>
    <c:dispBlanksAs val="zero"/>
    <c:showDLblsOverMax val="0"/>
  </c:chart>
  <c:spPr>
    <a:noFill/>
    <a:ln>
      <a:noFill/>
    </a:ln>
  </c:spPr>
  <c:txPr>
    <a:bodyPr/>
    <a:lstStyle/>
    <a:p>
      <a:pPr>
        <a:defRPr sz="1937" b="1" i="0" u="none" strike="noStrike" baseline="0">
          <a:solidFill>
            <a:schemeClr val="tx1"/>
          </a:solidFill>
          <a:latin typeface="宋体"/>
          <a:ea typeface="宋体"/>
          <a:cs typeface="宋体"/>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0"/>
      <c:rAngAx val="0"/>
      <c:perspective val="0"/>
    </c:view3D>
    <c:floor>
      <c:thickness val="0"/>
    </c:floor>
    <c:sideWall>
      <c:thickness val="0"/>
    </c:sideWall>
    <c:backWall>
      <c:thickness val="0"/>
    </c:backWall>
    <c:plotArea>
      <c:layout>
        <c:manualLayout>
          <c:layoutTarget val="inner"/>
          <c:xMode val="edge"/>
          <c:yMode val="edge"/>
          <c:x val="7.2388831437435366E-2"/>
          <c:y val="0.10576923076923077"/>
          <c:w val="0.85729058945191317"/>
          <c:h val="0.79086538461538458"/>
        </c:manualLayout>
      </c:layout>
      <c:pie3DChart>
        <c:varyColors val="1"/>
        <c:ser>
          <c:idx val="0"/>
          <c:order val="0"/>
          <c:tx>
            <c:strRef>
              <c:f>Sheet1!$A$2</c:f>
              <c:strCache>
                <c:ptCount val="1"/>
              </c:strCache>
            </c:strRef>
          </c:tx>
          <c:spPr>
            <a:solidFill>
              <a:schemeClr val="accent1"/>
            </a:solidFill>
            <a:ln w="7297">
              <a:solidFill>
                <a:schemeClr val="tx1"/>
              </a:solidFill>
              <a:prstDash val="solid"/>
            </a:ln>
          </c:spPr>
          <c:dPt>
            <c:idx val="0"/>
            <c:bubble3D val="0"/>
            <c:explosion val="25"/>
          </c:dPt>
          <c:dPt>
            <c:idx val="1"/>
            <c:bubble3D val="0"/>
            <c:spPr>
              <a:solidFill>
                <a:schemeClr val="accent2"/>
              </a:solidFill>
              <a:ln w="7297">
                <a:solidFill>
                  <a:schemeClr val="tx1"/>
                </a:solidFill>
                <a:prstDash val="solid"/>
              </a:ln>
            </c:spPr>
          </c:dPt>
          <c:dPt>
            <c:idx val="2"/>
            <c:bubble3D val="0"/>
            <c:spPr>
              <a:solidFill>
                <a:schemeClr val="hlink"/>
              </a:solidFill>
              <a:ln w="7297">
                <a:solidFill>
                  <a:schemeClr val="tx1"/>
                </a:solidFill>
                <a:prstDash val="solid"/>
              </a:ln>
            </c:spPr>
          </c:dPt>
          <c:dPt>
            <c:idx val="3"/>
            <c:bubble3D val="0"/>
            <c:spPr>
              <a:solidFill>
                <a:schemeClr val="folHlink"/>
              </a:solidFill>
              <a:ln w="7297">
                <a:solidFill>
                  <a:schemeClr val="tx1"/>
                </a:solidFill>
                <a:prstDash val="solid"/>
              </a:ln>
            </c:spPr>
          </c:dPt>
          <c:cat>
            <c:strRef>
              <c:f>Sheet1!$B$1:$E$1</c:f>
              <c:strCache>
                <c:ptCount val="4"/>
                <c:pt idx="0">
                  <c:v>国家税收</c:v>
                </c:pt>
                <c:pt idx="1">
                  <c:v>职工福利</c:v>
                </c:pt>
                <c:pt idx="2">
                  <c:v>企业工积金</c:v>
                </c:pt>
                <c:pt idx="3">
                  <c:v>资本家红利</c:v>
                </c:pt>
              </c:strCache>
            </c:strRef>
          </c:cat>
          <c:val>
            <c:numRef>
              <c:f>Sheet1!$B$2:$E$2</c:f>
              <c:numCache>
                <c:formatCode>G/通用格式</c:formatCode>
                <c:ptCount val="4"/>
                <c:pt idx="0">
                  <c:v>34.5</c:v>
                </c:pt>
                <c:pt idx="1">
                  <c:v>15</c:v>
                </c:pt>
                <c:pt idx="2">
                  <c:v>30</c:v>
                </c:pt>
                <c:pt idx="3">
                  <c:v>20.5</c:v>
                </c:pt>
              </c:numCache>
            </c:numRef>
          </c:val>
        </c:ser>
        <c:ser>
          <c:idx val="1"/>
          <c:order val="1"/>
          <c:tx>
            <c:strRef>
              <c:f>Sheet1!$A$3</c:f>
              <c:strCache>
                <c:ptCount val="1"/>
              </c:strCache>
            </c:strRef>
          </c:tx>
          <c:spPr>
            <a:solidFill>
              <a:schemeClr val="accent2"/>
            </a:solidFill>
            <a:ln w="7297">
              <a:solidFill>
                <a:schemeClr val="tx1"/>
              </a:solidFill>
              <a:prstDash val="solid"/>
            </a:ln>
          </c:spPr>
          <c:dPt>
            <c:idx val="0"/>
            <c:bubble3D val="0"/>
            <c:spPr>
              <a:solidFill>
                <a:schemeClr val="accent1"/>
              </a:solidFill>
              <a:ln w="7297">
                <a:solidFill>
                  <a:schemeClr val="tx1"/>
                </a:solidFill>
                <a:prstDash val="solid"/>
              </a:ln>
            </c:spPr>
          </c:dPt>
          <c:dPt>
            <c:idx val="1"/>
            <c:bubble3D val="0"/>
          </c:dPt>
          <c:dPt>
            <c:idx val="2"/>
            <c:bubble3D val="0"/>
            <c:spPr>
              <a:solidFill>
                <a:schemeClr val="hlink"/>
              </a:solidFill>
              <a:ln w="7297">
                <a:solidFill>
                  <a:schemeClr val="tx1"/>
                </a:solidFill>
                <a:prstDash val="solid"/>
              </a:ln>
            </c:spPr>
          </c:dPt>
          <c:dPt>
            <c:idx val="3"/>
            <c:bubble3D val="0"/>
            <c:spPr>
              <a:solidFill>
                <a:schemeClr val="folHlink"/>
              </a:solidFill>
              <a:ln w="7297">
                <a:solidFill>
                  <a:schemeClr val="tx1"/>
                </a:solidFill>
                <a:prstDash val="solid"/>
              </a:ln>
            </c:spPr>
          </c:dPt>
          <c:cat>
            <c:strRef>
              <c:f>Sheet1!$B$1:$E$1</c:f>
              <c:strCache>
                <c:ptCount val="4"/>
                <c:pt idx="0">
                  <c:v>国家税收</c:v>
                </c:pt>
                <c:pt idx="1">
                  <c:v>职工福利</c:v>
                </c:pt>
                <c:pt idx="2">
                  <c:v>企业工积金</c:v>
                </c:pt>
                <c:pt idx="3">
                  <c:v>资本家红利</c:v>
                </c:pt>
              </c:strCache>
            </c:strRef>
          </c:cat>
          <c:val>
            <c:numRef>
              <c:f>Sheet1!$B$3:$E$3</c:f>
              <c:numCache>
                <c:formatCode>G/通用格式</c:formatCode>
                <c:ptCount val="4"/>
              </c:numCache>
            </c:numRef>
          </c:val>
        </c:ser>
        <c:ser>
          <c:idx val="2"/>
          <c:order val="2"/>
          <c:tx>
            <c:strRef>
              <c:f>Sheet1!$A$4</c:f>
              <c:strCache>
                <c:ptCount val="1"/>
              </c:strCache>
            </c:strRef>
          </c:tx>
          <c:spPr>
            <a:solidFill>
              <a:schemeClr val="hlink"/>
            </a:solidFill>
            <a:ln w="7297">
              <a:solidFill>
                <a:schemeClr val="tx1"/>
              </a:solidFill>
              <a:prstDash val="solid"/>
            </a:ln>
          </c:spPr>
          <c:dPt>
            <c:idx val="0"/>
            <c:bubble3D val="0"/>
            <c:spPr>
              <a:solidFill>
                <a:schemeClr val="accent1"/>
              </a:solidFill>
              <a:ln w="7297">
                <a:solidFill>
                  <a:schemeClr val="tx1"/>
                </a:solidFill>
                <a:prstDash val="solid"/>
              </a:ln>
            </c:spPr>
          </c:dPt>
          <c:dPt>
            <c:idx val="1"/>
            <c:bubble3D val="0"/>
            <c:spPr>
              <a:solidFill>
                <a:schemeClr val="accent2"/>
              </a:solidFill>
              <a:ln w="7297">
                <a:solidFill>
                  <a:schemeClr val="tx1"/>
                </a:solidFill>
                <a:prstDash val="solid"/>
              </a:ln>
            </c:spPr>
          </c:dPt>
          <c:dPt>
            <c:idx val="2"/>
            <c:bubble3D val="0"/>
          </c:dPt>
          <c:dPt>
            <c:idx val="3"/>
            <c:bubble3D val="0"/>
            <c:spPr>
              <a:solidFill>
                <a:schemeClr val="folHlink"/>
              </a:solidFill>
              <a:ln w="7297">
                <a:solidFill>
                  <a:schemeClr val="tx1"/>
                </a:solidFill>
                <a:prstDash val="solid"/>
              </a:ln>
            </c:spPr>
          </c:dPt>
          <c:cat>
            <c:strRef>
              <c:f>Sheet1!$B$1:$E$1</c:f>
              <c:strCache>
                <c:ptCount val="4"/>
                <c:pt idx="0">
                  <c:v>国家税收</c:v>
                </c:pt>
                <c:pt idx="1">
                  <c:v>职工福利</c:v>
                </c:pt>
                <c:pt idx="2">
                  <c:v>企业工积金</c:v>
                </c:pt>
                <c:pt idx="3">
                  <c:v>资本家红利</c:v>
                </c:pt>
              </c:strCache>
            </c:strRef>
          </c:cat>
          <c:val>
            <c:numRef>
              <c:f>Sheet1!$B$4:$E$4</c:f>
              <c:numCache>
                <c:formatCode>G/通用格式</c:formatCode>
                <c:ptCount val="4"/>
              </c:numCache>
            </c:numRef>
          </c:val>
        </c:ser>
        <c:dLbls>
          <c:showLegendKey val="0"/>
          <c:showVal val="0"/>
          <c:showCatName val="0"/>
          <c:showSerName val="0"/>
          <c:showPercent val="0"/>
          <c:showBubbleSize val="0"/>
          <c:showLeaderLines val="1"/>
        </c:dLbls>
      </c:pie3DChart>
      <c:spPr>
        <a:noFill/>
        <a:ln w="14593">
          <a:noFill/>
        </a:ln>
      </c:spPr>
    </c:plotArea>
    <c:plotVisOnly val="1"/>
    <c:dispBlanksAs val="zero"/>
    <c:showDLblsOverMax val="0"/>
  </c:chart>
  <c:spPr>
    <a:noFill/>
    <a:ln>
      <a:noFill/>
    </a:ln>
  </c:spPr>
  <c:txPr>
    <a:bodyPr/>
    <a:lstStyle/>
    <a:p>
      <a:pPr>
        <a:defRPr sz="891" b="1" i="0" u="none" strike="noStrike" baseline="0">
          <a:solidFill>
            <a:schemeClr val="tx1"/>
          </a:solidFill>
          <a:latin typeface="宋体"/>
          <a:ea typeface="宋体"/>
          <a:cs typeface="宋体"/>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hPercent val="65"/>
      <c:rotY val="20"/>
      <c:depthPercent val="100"/>
      <c:rAngAx val="1"/>
    </c:view3D>
    <c:floor>
      <c:thickness val="0"/>
      <c:spPr>
        <a:blipFill dpi="0" rotWithShape="0">
          <a:blip xmlns:r="http://schemas.openxmlformats.org/officeDocument/2006/relationships" r:embed="rId1"/>
          <a:srcRect/>
          <a:tile tx="0" ty="0" sx="100000" sy="100000" flip="none" algn="tl"/>
        </a:blipFill>
        <a:ln w="3175">
          <a:solidFill>
            <a:schemeClr val="tx1"/>
          </a:solidFill>
          <a:prstDash val="solid"/>
        </a:ln>
      </c:spPr>
    </c:floor>
    <c:sideWall>
      <c:thickness val="0"/>
      <c:spPr>
        <a:blipFill dpi="0" rotWithShape="0">
          <a:blip xmlns:r="http://schemas.openxmlformats.org/officeDocument/2006/relationships" r:embed="rId1"/>
          <a:srcRect/>
          <a:tile tx="0" ty="0" sx="100000" sy="100000" flip="none" algn="tl"/>
        </a:blipFill>
        <a:ln w="12700">
          <a:solidFill>
            <a:srgbClr val="808080"/>
          </a:solidFill>
          <a:prstDash val="solid"/>
        </a:ln>
      </c:spPr>
    </c:sideWall>
    <c:backWall>
      <c:thickness val="0"/>
      <c:spPr>
        <a:blipFill dpi="0" rotWithShape="0">
          <a:blip xmlns:r="http://schemas.openxmlformats.org/officeDocument/2006/relationships" r:embed="rId1"/>
          <a:srcRect/>
          <a:tile tx="0" ty="0" sx="100000" sy="100000" flip="none" algn="tl"/>
        </a:blipFill>
        <a:ln w="12700">
          <a:solidFill>
            <a:srgbClr val="808080"/>
          </a:solidFill>
          <a:prstDash val="solid"/>
        </a:ln>
      </c:spPr>
    </c:backWall>
    <c:plotArea>
      <c:layout>
        <c:manualLayout>
          <c:layoutTarget val="inner"/>
          <c:xMode val="edge"/>
          <c:yMode val="edge"/>
          <c:x val="6.5051020408163268E-2"/>
          <c:y val="3.8202247191011236E-2"/>
          <c:w val="0.77806122448979587"/>
          <c:h val="0.8764044943820225"/>
        </c:manualLayout>
      </c:layout>
      <c:bar3DChart>
        <c:barDir val="col"/>
        <c:grouping val="clustered"/>
        <c:varyColors val="0"/>
        <c:ser>
          <c:idx val="0"/>
          <c:order val="0"/>
          <c:tx>
            <c:strRef>
              <c:f>Sheet1!$A$2</c:f>
              <c:strCache>
                <c:ptCount val="1"/>
                <c:pt idx="0">
                  <c:v>1952年</c:v>
                </c:pt>
              </c:strCache>
            </c:strRef>
          </c:tx>
          <c:spPr>
            <a:solidFill>
              <a:schemeClr val="accent1"/>
            </a:solidFill>
            <a:ln w="5234">
              <a:solidFill>
                <a:schemeClr val="tx1"/>
              </a:solidFill>
              <a:prstDash val="solid"/>
            </a:ln>
          </c:spPr>
          <c:invertIfNegative val="0"/>
          <c:cat>
            <c:strRef>
              <c:f>Sheet1!$B$1:$F$1</c:f>
              <c:strCache>
                <c:ptCount val="5"/>
                <c:pt idx="0">
                  <c:v>国营经济</c:v>
                </c:pt>
                <c:pt idx="1">
                  <c:v>合作社经济</c:v>
                </c:pt>
                <c:pt idx="2">
                  <c:v>公私合营经济</c:v>
                </c:pt>
                <c:pt idx="3">
                  <c:v>资本主义经济</c:v>
                </c:pt>
                <c:pt idx="4">
                  <c:v>个体经济</c:v>
                </c:pt>
              </c:strCache>
            </c:strRef>
          </c:cat>
          <c:val>
            <c:numRef>
              <c:f>Sheet1!$B$2:$F$2</c:f>
              <c:numCache>
                <c:formatCode>0.00%</c:formatCode>
                <c:ptCount val="5"/>
                <c:pt idx="0">
                  <c:v>0.191</c:v>
                </c:pt>
                <c:pt idx="1">
                  <c:v>1.4999999999999999E-2</c:v>
                </c:pt>
                <c:pt idx="2" formatCode="0.0%">
                  <c:v>7.0000000000000001E-3</c:v>
                </c:pt>
                <c:pt idx="3" formatCode="0.0%">
                  <c:v>6.9000000000000006E-2</c:v>
                </c:pt>
                <c:pt idx="4" formatCode="0.0%">
                  <c:v>0.71799999999999997</c:v>
                </c:pt>
              </c:numCache>
            </c:numRef>
          </c:val>
        </c:ser>
        <c:ser>
          <c:idx val="2"/>
          <c:order val="1"/>
          <c:tx>
            <c:strRef>
              <c:f>Sheet1!$A$3</c:f>
              <c:strCache>
                <c:ptCount val="1"/>
                <c:pt idx="0">
                  <c:v>1956年</c:v>
                </c:pt>
              </c:strCache>
            </c:strRef>
          </c:tx>
          <c:spPr>
            <a:solidFill>
              <a:srgbClr val="CCCCFF"/>
            </a:solidFill>
            <a:ln w="5234">
              <a:solidFill>
                <a:schemeClr val="tx1"/>
              </a:solidFill>
              <a:prstDash val="solid"/>
            </a:ln>
          </c:spPr>
          <c:invertIfNegative val="0"/>
          <c:cat>
            <c:strRef>
              <c:f>Sheet1!$B$1:$F$1</c:f>
              <c:strCache>
                <c:ptCount val="5"/>
                <c:pt idx="0">
                  <c:v>国营经济</c:v>
                </c:pt>
                <c:pt idx="1">
                  <c:v>合作社经济</c:v>
                </c:pt>
                <c:pt idx="2">
                  <c:v>公私合营经济</c:v>
                </c:pt>
                <c:pt idx="3">
                  <c:v>资本主义经济</c:v>
                </c:pt>
                <c:pt idx="4">
                  <c:v>个体经济</c:v>
                </c:pt>
              </c:strCache>
            </c:strRef>
          </c:cat>
          <c:val>
            <c:numRef>
              <c:f>Sheet1!$B$3:$F$3</c:f>
              <c:numCache>
                <c:formatCode>0.00%</c:formatCode>
                <c:ptCount val="5"/>
                <c:pt idx="0">
                  <c:v>0.32200000000000001</c:v>
                </c:pt>
                <c:pt idx="1">
                  <c:v>0.54500000000000004</c:v>
                </c:pt>
                <c:pt idx="2" formatCode="0.0%">
                  <c:v>7.2999999999999995E-2</c:v>
                </c:pt>
                <c:pt idx="3" formatCode="0.0%">
                  <c:v>1E-3</c:v>
                </c:pt>
                <c:pt idx="4" formatCode="0.0%">
                  <c:v>7.0999999999999994E-2</c:v>
                </c:pt>
              </c:numCache>
            </c:numRef>
          </c:val>
        </c:ser>
        <c:dLbls>
          <c:showLegendKey val="0"/>
          <c:showVal val="0"/>
          <c:showCatName val="0"/>
          <c:showSerName val="0"/>
          <c:showPercent val="0"/>
          <c:showBubbleSize val="0"/>
        </c:dLbls>
        <c:gapWidth val="150"/>
        <c:gapDepth val="0"/>
        <c:shape val="box"/>
        <c:axId val="443234176"/>
        <c:axId val="443235712"/>
        <c:axId val="0"/>
      </c:bar3DChart>
      <c:catAx>
        <c:axId val="443234176"/>
        <c:scaling>
          <c:orientation val="minMax"/>
        </c:scaling>
        <c:delete val="0"/>
        <c:axPos val="b"/>
        <c:numFmt formatCode="G/通用格式" sourceLinked="1"/>
        <c:majorTickMark val="in"/>
        <c:minorTickMark val="none"/>
        <c:tickLblPos val="low"/>
        <c:spPr>
          <a:ln w="1308">
            <a:solidFill>
              <a:schemeClr val="tx1"/>
            </a:solidFill>
            <a:prstDash val="solid"/>
          </a:ln>
        </c:spPr>
        <c:txPr>
          <a:bodyPr rot="0" vert="horz"/>
          <a:lstStyle/>
          <a:p>
            <a:pPr>
              <a:defRPr sz="453" b="1" i="0" u="none" strike="noStrike" baseline="0">
                <a:solidFill>
                  <a:schemeClr val="tx1"/>
                </a:solidFill>
                <a:latin typeface="宋体"/>
                <a:ea typeface="宋体"/>
                <a:cs typeface="宋体"/>
              </a:defRPr>
            </a:pPr>
            <a:endParaRPr lang="zh-CN"/>
          </a:p>
        </c:txPr>
        <c:crossAx val="443235712"/>
        <c:crosses val="autoZero"/>
        <c:auto val="1"/>
        <c:lblAlgn val="ctr"/>
        <c:lblOffset val="100"/>
        <c:tickLblSkip val="1"/>
        <c:tickMarkSkip val="1"/>
        <c:noMultiLvlLbl val="0"/>
      </c:catAx>
      <c:valAx>
        <c:axId val="443235712"/>
        <c:scaling>
          <c:orientation val="minMax"/>
        </c:scaling>
        <c:delete val="0"/>
        <c:axPos val="l"/>
        <c:majorGridlines>
          <c:spPr>
            <a:ln w="1308">
              <a:solidFill>
                <a:schemeClr val="tx1"/>
              </a:solidFill>
              <a:prstDash val="solid"/>
            </a:ln>
          </c:spPr>
        </c:majorGridlines>
        <c:numFmt formatCode="0%" sourceLinked="0"/>
        <c:majorTickMark val="in"/>
        <c:minorTickMark val="none"/>
        <c:tickLblPos val="nextTo"/>
        <c:spPr>
          <a:ln w="1308">
            <a:solidFill>
              <a:schemeClr val="tx1"/>
            </a:solidFill>
            <a:prstDash val="solid"/>
          </a:ln>
        </c:spPr>
        <c:txPr>
          <a:bodyPr rot="0" vert="horz"/>
          <a:lstStyle/>
          <a:p>
            <a:pPr>
              <a:defRPr sz="659" b="1" i="0" u="none" strike="noStrike" baseline="0">
                <a:solidFill>
                  <a:srgbClr val="993366"/>
                </a:solidFill>
                <a:latin typeface="宋体"/>
                <a:ea typeface="宋体"/>
                <a:cs typeface="宋体"/>
              </a:defRPr>
            </a:pPr>
            <a:endParaRPr lang="zh-CN"/>
          </a:p>
        </c:txPr>
        <c:crossAx val="443234176"/>
        <c:crosses val="autoZero"/>
        <c:crossBetween val="between"/>
      </c:valAx>
      <c:spPr>
        <a:noFill/>
        <a:ln w="10467">
          <a:noFill/>
        </a:ln>
      </c:spPr>
    </c:plotArea>
    <c:legend>
      <c:legendPos val="r"/>
      <c:layout>
        <c:manualLayout>
          <c:xMode val="edge"/>
          <c:yMode val="edge"/>
          <c:x val="0.8571428571428571"/>
          <c:y val="0.42471910112359551"/>
          <c:w val="0.13775510204081631"/>
          <c:h val="0.15056179775280898"/>
        </c:manualLayout>
      </c:layout>
      <c:overlay val="0"/>
      <c:spPr>
        <a:gradFill rotWithShape="0">
          <a:gsLst>
            <a:gs pos="0">
              <a:srgbClr xmlns:mc="http://schemas.openxmlformats.org/markup-compatibility/2006" xmlns:a14="http://schemas.microsoft.com/office/drawing/2010/main" val="FFFFFF" mc:Ignorable="a14" a14:legacySpreadsheetColorIndex="9"/>
            </a:gs>
            <a:gs pos="100000">
              <a:srgbClr xmlns:mc="http://schemas.openxmlformats.org/markup-compatibility/2006" xmlns:a14="http://schemas.microsoft.com/office/drawing/2010/main" val="FFFFFF" mc:Ignorable="a14" a14:legacySpreadsheetColorIndex="9">
                <a:gamma/>
                <a:tint val="0"/>
                <a:invGamma/>
              </a:srgbClr>
            </a:gs>
          </a:gsLst>
          <a:lin ang="5400000" scaled="1"/>
        </a:gradFill>
        <a:ln w="1308">
          <a:solidFill>
            <a:schemeClr val="tx1"/>
          </a:solidFill>
          <a:prstDash val="solid"/>
        </a:ln>
      </c:spPr>
      <c:txPr>
        <a:bodyPr/>
        <a:lstStyle/>
        <a:p>
          <a:pPr>
            <a:defRPr sz="682" b="0" i="0" u="none" strike="noStrike" baseline="0">
              <a:solidFill>
                <a:schemeClr val="tx1"/>
              </a:solidFill>
              <a:latin typeface="宋体"/>
              <a:ea typeface="宋体"/>
              <a:cs typeface="宋体"/>
            </a:defRPr>
          </a:pPr>
          <a:endParaRPr lang="zh-CN"/>
        </a:p>
      </c:txPr>
    </c:legend>
    <c:plotVisOnly val="1"/>
    <c:dispBlanksAs val="gap"/>
    <c:showDLblsOverMax val="0"/>
  </c:chart>
  <c:spPr>
    <a:noFill/>
    <a:ln>
      <a:noFill/>
    </a:ln>
  </c:spPr>
  <c:txPr>
    <a:bodyPr/>
    <a:lstStyle/>
    <a:p>
      <a:pPr>
        <a:defRPr sz="793" b="1" i="0" u="none" strike="noStrike" baseline="0">
          <a:solidFill>
            <a:schemeClr val="tx1"/>
          </a:solidFill>
          <a:latin typeface="宋体"/>
          <a:ea typeface="宋体"/>
          <a:cs typeface="宋体"/>
        </a:defRPr>
      </a:pPr>
      <a:endParaRPr lang="zh-CN"/>
    </a:p>
  </c:txPr>
  <c:externalData r:id="rId2">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EFF918D-D656-4B37-AA69-AA2A43D9D8A9}" type="slidenum">
              <a:rPr lang="en-US" altLang="zh-CN"/>
              <a:pPr>
                <a:defRPr/>
              </a:pPr>
              <a:t>‹#›</a:t>
            </a:fld>
            <a:endParaRPr lang="en-US" altLang="zh-CN"/>
          </a:p>
        </p:txBody>
      </p:sp>
    </p:spTree>
    <p:extLst>
      <p:ext uri="{BB962C8B-B14F-4D97-AF65-F5344CB8AC3E}">
        <p14:creationId xmlns:p14="http://schemas.microsoft.com/office/powerpoint/2010/main" val="4212951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F267628-B609-4449-B4D2-8B3D91A1E48A}" type="slidenum">
              <a:rPr lang="en-US" altLang="zh-CN"/>
              <a:pPr>
                <a:defRPr/>
              </a:pPr>
              <a:t>‹#›</a:t>
            </a:fld>
            <a:endParaRPr lang="en-US" altLang="zh-CN"/>
          </a:p>
        </p:txBody>
      </p:sp>
    </p:spTree>
    <p:extLst>
      <p:ext uri="{BB962C8B-B14F-4D97-AF65-F5344CB8AC3E}">
        <p14:creationId xmlns:p14="http://schemas.microsoft.com/office/powerpoint/2010/main" val="291192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20C866E-1BCB-4B46-A4F4-DDCA43CC05C4}" type="slidenum">
              <a:rPr lang="en-US" altLang="zh-CN"/>
              <a:pPr>
                <a:defRPr/>
              </a:pPr>
              <a:t>‹#›</a:t>
            </a:fld>
            <a:endParaRPr lang="en-US" altLang="zh-CN"/>
          </a:p>
        </p:txBody>
      </p:sp>
    </p:spTree>
    <p:extLst>
      <p:ext uri="{BB962C8B-B14F-4D97-AF65-F5344CB8AC3E}">
        <p14:creationId xmlns:p14="http://schemas.microsoft.com/office/powerpoint/2010/main" val="87433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886F3EB-FD0A-4C8E-92B7-5E808FE738D0}" type="slidenum">
              <a:rPr lang="en-US" altLang="zh-CN"/>
              <a:pPr>
                <a:defRPr/>
              </a:pPr>
              <a:t>‹#›</a:t>
            </a:fld>
            <a:endParaRPr lang="en-US" altLang="zh-CN"/>
          </a:p>
        </p:txBody>
      </p:sp>
    </p:spTree>
    <p:extLst>
      <p:ext uri="{BB962C8B-B14F-4D97-AF65-F5344CB8AC3E}">
        <p14:creationId xmlns:p14="http://schemas.microsoft.com/office/powerpoint/2010/main" val="373029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BEC5BA1-FFC1-4E13-A2F6-435F027229D1}" type="slidenum">
              <a:rPr lang="en-US" altLang="zh-CN"/>
              <a:pPr>
                <a:defRPr/>
              </a:pPr>
              <a:t>‹#›</a:t>
            </a:fld>
            <a:endParaRPr lang="en-US" altLang="zh-CN"/>
          </a:p>
        </p:txBody>
      </p:sp>
    </p:spTree>
    <p:extLst>
      <p:ext uri="{BB962C8B-B14F-4D97-AF65-F5344CB8AC3E}">
        <p14:creationId xmlns:p14="http://schemas.microsoft.com/office/powerpoint/2010/main" val="1518413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463DF14-C443-4F92-B45F-F8734DF9F94D}" type="slidenum">
              <a:rPr lang="en-US" altLang="zh-CN"/>
              <a:pPr>
                <a:defRPr/>
              </a:pPr>
              <a:t>‹#›</a:t>
            </a:fld>
            <a:endParaRPr lang="en-US" altLang="zh-CN"/>
          </a:p>
        </p:txBody>
      </p:sp>
    </p:spTree>
    <p:extLst>
      <p:ext uri="{BB962C8B-B14F-4D97-AF65-F5344CB8AC3E}">
        <p14:creationId xmlns:p14="http://schemas.microsoft.com/office/powerpoint/2010/main" val="2158458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789787E-8A94-4F30-B9E1-6759CEEB5B69}" type="slidenum">
              <a:rPr lang="en-US" altLang="zh-CN"/>
              <a:pPr>
                <a:defRPr/>
              </a:pPr>
              <a:t>‹#›</a:t>
            </a:fld>
            <a:endParaRPr lang="en-US" altLang="zh-CN"/>
          </a:p>
        </p:txBody>
      </p:sp>
    </p:spTree>
    <p:extLst>
      <p:ext uri="{BB962C8B-B14F-4D97-AF65-F5344CB8AC3E}">
        <p14:creationId xmlns:p14="http://schemas.microsoft.com/office/powerpoint/2010/main" val="166928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B7168EC-405D-4343-B923-C808CB10961E}" type="slidenum">
              <a:rPr lang="en-US" altLang="zh-CN"/>
              <a:pPr>
                <a:defRPr/>
              </a:pPr>
              <a:t>‹#›</a:t>
            </a:fld>
            <a:endParaRPr lang="en-US" altLang="zh-CN"/>
          </a:p>
        </p:txBody>
      </p:sp>
    </p:spTree>
    <p:extLst>
      <p:ext uri="{BB962C8B-B14F-4D97-AF65-F5344CB8AC3E}">
        <p14:creationId xmlns:p14="http://schemas.microsoft.com/office/powerpoint/2010/main" val="304695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02F5D1D8-56CC-44D9-9591-60C623C85F3C}" type="slidenum">
              <a:rPr lang="en-US" altLang="zh-CN"/>
              <a:pPr>
                <a:defRPr/>
              </a:pPr>
              <a:t>‹#›</a:t>
            </a:fld>
            <a:endParaRPr lang="en-US" altLang="zh-CN"/>
          </a:p>
        </p:txBody>
      </p:sp>
    </p:spTree>
    <p:extLst>
      <p:ext uri="{BB962C8B-B14F-4D97-AF65-F5344CB8AC3E}">
        <p14:creationId xmlns:p14="http://schemas.microsoft.com/office/powerpoint/2010/main" val="275400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40EA2BE-4121-4D7D-BBB9-AD2AE1049BDB}" type="slidenum">
              <a:rPr lang="en-US" altLang="zh-CN"/>
              <a:pPr>
                <a:defRPr/>
              </a:pPr>
              <a:t>‹#›</a:t>
            </a:fld>
            <a:endParaRPr lang="en-US" altLang="zh-CN"/>
          </a:p>
        </p:txBody>
      </p:sp>
    </p:spTree>
    <p:extLst>
      <p:ext uri="{BB962C8B-B14F-4D97-AF65-F5344CB8AC3E}">
        <p14:creationId xmlns:p14="http://schemas.microsoft.com/office/powerpoint/2010/main" val="248900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299EA15-900E-492C-9B3B-E418E191C848}" type="slidenum">
              <a:rPr lang="en-US" altLang="zh-CN"/>
              <a:pPr>
                <a:defRPr/>
              </a:pPr>
              <a:t>‹#›</a:t>
            </a:fld>
            <a:endParaRPr lang="en-US" altLang="zh-CN"/>
          </a:p>
        </p:txBody>
      </p:sp>
    </p:spTree>
    <p:extLst>
      <p:ext uri="{BB962C8B-B14F-4D97-AF65-F5344CB8AC3E}">
        <p14:creationId xmlns:p14="http://schemas.microsoft.com/office/powerpoint/2010/main" val="418699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0">
                <a:latin typeface="Arial" pitchFamily="34"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0">
                <a:latin typeface="Arial" pitchFamily="34"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a:latin typeface="Arial" pitchFamily="34" charset="0"/>
                <a:ea typeface="宋体" pitchFamily="2" charset="-122"/>
              </a:defRPr>
            </a:lvl1pPr>
          </a:lstStyle>
          <a:p>
            <a:pPr>
              <a:defRPr/>
            </a:pPr>
            <a:fld id="{24EEF556-5313-4950-9852-E6406AF8317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hyperlink" Target="http://image.baidu.com/i?ct=503316480&amp;z=0&amp;tn=baiduimagedetail&amp;word=%C6%DF%BD%EC%B6%FE%D6%D0%C8%AB%BB%E1&amp;in=2126&amp;cl=2&amp;cm=1&amp;sc=0&amp;lm=-1&amp;pn=31&amp;rn=1&amp;di=63544682&amp;ln=28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35265;&#35777;&#27743;&#21335;&#35760;&#24518;&#20043;&#33635;&#27589;&#20161;1956&#32418;&#33394;&#36164;&#26412;&#23478;.wmv"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5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57.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jpeg"/></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E:\&#38472;&#26195;&#33805;\&#37011;&#23567;&#24179;&#29702;&#35770;&#21644;&#19977;&#20010;&#20195;&#34920;\04&#25945;&#23398;&#35838;&#20214;\S04007%20&#31038;&#20250;&#20027;&#20041;&#24314;&#35774;&#30340;&#36215;&#27493;.MPG" TargetMode="External"/><Relationship Id="rId1" Type="http://schemas.microsoft.com/office/2007/relationships/media" Target="file:///E:\&#38472;&#26195;&#33805;\&#37011;&#23567;&#24179;&#29702;&#35770;&#21644;&#19977;&#20010;&#20195;&#34920;\04&#25945;&#23398;&#35838;&#20214;\S04007%20&#31038;&#20250;&#20027;&#20041;&#24314;&#35774;&#30340;&#36215;&#27493;.MPG" TargetMode="External"/><Relationship Id="rId5" Type="http://schemas.openxmlformats.org/officeDocument/2006/relationships/image" Target="../media/image90.jpeg"/><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2.jpeg"/></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4.jpeg"/></Relationships>
</file>

<file path=ppt/slides/_rels/slide8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7.jpeg"/></Relationships>
</file>

<file path=ppt/slides/_rels/slide83.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9.gif"/></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285750" y="1714500"/>
            <a:ext cx="8501063" cy="1944688"/>
          </a:xfrm>
          <a:solidFill>
            <a:schemeClr val="bg1"/>
          </a:solidFill>
        </p:spPr>
        <p:txBody>
          <a:bodyPr/>
          <a:lstStyle/>
          <a:p>
            <a:pPr eaLnBrk="1" hangingPunct="1">
              <a:defRPr/>
            </a:pPr>
            <a:r>
              <a:rPr lang="zh-CN" altLang="en-US" sz="4800" b="1" dirty="0" smtClean="0">
                <a:solidFill>
                  <a:srgbClr val="FF0000"/>
                </a:solidFill>
                <a:ea typeface="黑体" pitchFamily="49" charset="-122"/>
              </a:rPr>
              <a:t>第三章</a:t>
            </a:r>
            <a:br>
              <a:rPr lang="zh-CN" altLang="en-US" sz="4800" b="1" dirty="0" smtClean="0">
                <a:solidFill>
                  <a:srgbClr val="FF0000"/>
                </a:solidFill>
                <a:ea typeface="黑体" pitchFamily="49" charset="-122"/>
              </a:rPr>
            </a:br>
            <a:r>
              <a:rPr lang="zh-CN" altLang="en-US" sz="4800" b="1" dirty="0" smtClean="0">
                <a:solidFill>
                  <a:srgbClr val="FF0000"/>
                </a:solidFill>
                <a:ea typeface="黑体" pitchFamily="49" charset="-122"/>
              </a:rPr>
              <a:t>社会主义改造理论</a:t>
            </a:r>
            <a:endParaRPr lang="zh-CN" altLang="en-US" sz="4800" b="1" dirty="0" smtClean="0">
              <a:solidFill>
                <a:srgbClr val="FF0000"/>
              </a:solidFill>
              <a:effectLst>
                <a:outerShdw blurRad="38100" dist="38100" dir="2700000" algn="tl">
                  <a:srgbClr val="C0C0C0"/>
                </a:outerShdw>
              </a:effectLst>
              <a:ea typeface="黑体" pitchFamily="49" charset="-122"/>
            </a:endParaRPr>
          </a:p>
        </p:txBody>
      </p:sp>
      <p:pic>
        <p:nvPicPr>
          <p:cNvPr id="5123" name="Picture 3" descr="2009042412405083"/>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5750" y="3619500"/>
            <a:ext cx="85010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7" descr="200761610523462942"/>
          <p:cNvPicPr>
            <a:picLocks noChangeAspect="1" noChangeArrowheads="1"/>
          </p:cNvPicPr>
          <p:nvPr/>
        </p:nvPicPr>
        <p:blipFill>
          <a:blip r:embed="rId4">
            <a:extLst>
              <a:ext uri="{28A0092B-C50C-407E-A947-70E740481C1C}">
                <a14:useLocalDpi xmlns:a14="http://schemas.microsoft.com/office/drawing/2010/main" val="0"/>
              </a:ext>
            </a:extLst>
          </a:blip>
          <a:srcRect b="22617"/>
          <a:stretch>
            <a:fillRect/>
          </a:stretch>
        </p:blipFill>
        <p:spPr bwMode="auto">
          <a:xfrm>
            <a:off x="323850" y="4076700"/>
            <a:ext cx="3313113" cy="1946275"/>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5125" name="Picture 8" descr="F2005102713555813799827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4076700"/>
            <a:ext cx="3024187" cy="1924050"/>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5126" name="Picture 9" descr="F20040922165428000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125" y="4076700"/>
            <a:ext cx="2232025" cy="1951038"/>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95288" y="1268413"/>
            <a:ext cx="7848600" cy="2736850"/>
          </a:xfrm>
          <a:solidFill>
            <a:schemeClr val="bg1"/>
          </a:solidFill>
          <a:ln>
            <a:solidFill>
              <a:srgbClr val="003366"/>
            </a:solidFill>
            <a:miter lim="800000"/>
            <a:headEnd/>
            <a:tailEnd/>
          </a:ln>
        </p:spPr>
        <p:txBody>
          <a:bodyPr/>
          <a:lstStyle/>
          <a:p>
            <a:pPr eaLnBrk="1" hangingPunct="1">
              <a:lnSpc>
                <a:spcPct val="120000"/>
              </a:lnSpc>
              <a:spcBef>
                <a:spcPct val="0"/>
              </a:spcBef>
              <a:buFontTx/>
              <a:buNone/>
            </a:pPr>
            <a:r>
              <a:rPr lang="en-US" altLang="zh-CN" sz="2800" b="1" smtClean="0"/>
              <a:t>          </a:t>
            </a:r>
            <a:r>
              <a:rPr lang="en-US" altLang="zh-CN" sz="2800" b="1" smtClean="0">
                <a:latin typeface="黑体" pitchFamily="49" charset="-122"/>
                <a:ea typeface="黑体" pitchFamily="49" charset="-122"/>
              </a:rPr>
              <a:t>2</a:t>
            </a:r>
            <a:r>
              <a:rPr lang="zh-CN" altLang="en-US" sz="2800" b="1" smtClean="0">
                <a:latin typeface="黑体" pitchFamily="49" charset="-122"/>
                <a:ea typeface="黑体" pitchFamily="49" charset="-122"/>
              </a:rPr>
              <a:t>、新民主主义社会的特征</a:t>
            </a:r>
          </a:p>
          <a:p>
            <a:pPr eaLnBrk="1" hangingPunct="1">
              <a:lnSpc>
                <a:spcPct val="120000"/>
              </a:lnSpc>
              <a:spcBef>
                <a:spcPct val="0"/>
              </a:spcBef>
              <a:buFontTx/>
              <a:buNone/>
            </a:pPr>
            <a:r>
              <a:rPr lang="zh-CN" altLang="en-US" b="1" smtClean="0"/>
              <a:t>        </a:t>
            </a:r>
            <a:r>
              <a:rPr lang="zh-CN" altLang="en-US" sz="2600" b="1" smtClean="0">
                <a:solidFill>
                  <a:srgbClr val="0000CC"/>
                </a:solidFill>
              </a:rPr>
              <a:t>第一，在经济上，新民主主义社会实行在国营经济领导下的五种经济成份并存的经济制度，其中非社会主义经济成份在整个国民经济中还占很大比重，是主体经济成份。</a:t>
            </a:r>
          </a:p>
        </p:txBody>
      </p:sp>
      <p:pic>
        <p:nvPicPr>
          <p:cNvPr id="14339" name="Picture 4" descr="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573463"/>
            <a:ext cx="3744913" cy="23399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4340" name="Rectangle 6"/>
          <p:cNvSpPr>
            <a:spLocks noChangeArrowheads="1"/>
          </p:cNvSpPr>
          <p:nvPr/>
        </p:nvSpPr>
        <p:spPr bwMode="auto">
          <a:xfrm>
            <a:off x="5003800" y="5661025"/>
            <a:ext cx="2233613" cy="287338"/>
          </a:xfrm>
          <a:prstGeom prst="rect">
            <a:avLst/>
          </a:prstGeom>
          <a:solidFill>
            <a:schemeClr val="bg1"/>
          </a:solidFill>
          <a:ln w="9525">
            <a:solidFill>
              <a:srgbClr val="FFFF00"/>
            </a:solidFill>
            <a:miter lim="800000"/>
            <a:headEnd/>
            <a:tailEnd/>
          </a:ln>
        </p:spPr>
        <p:txBody>
          <a:bodyPr wrap="none" lIns="90000" tIns="46800" rIns="90000" bIns="46800" anchor="ctr"/>
          <a:lstStyle/>
          <a:p>
            <a:pPr algn="ctr"/>
            <a:r>
              <a:rPr lang="zh-CN" altLang="en-US" b="1" i="0"/>
              <a:t>建国初期的纺织工厂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1267">
                                            <p:bg/>
                                          </p:spTgt>
                                        </p:tgtEl>
                                        <p:attrNameLst>
                                          <p:attrName>style.visibility</p:attrName>
                                        </p:attrNameLst>
                                      </p:cBhvr>
                                      <p:to>
                                        <p:strVal val="visible"/>
                                      </p:to>
                                    </p:set>
                                    <p:anim by="(-#ppt_w*2)" calcmode="lin" valueType="num">
                                      <p:cBhvr rctx="PPT">
                                        <p:cTn id="7" dur="250" autoRev="1" fill="hold">
                                          <p:stCondLst>
                                            <p:cond delay="0"/>
                                          </p:stCondLst>
                                        </p:cTn>
                                        <p:tgtEl>
                                          <p:spTgt spid="11267">
                                            <p:bg/>
                                          </p:spTgt>
                                        </p:tgtEl>
                                        <p:attrNameLst>
                                          <p:attrName>ppt_w</p:attrName>
                                        </p:attrNameLst>
                                      </p:cBhvr>
                                    </p:anim>
                                    <p:anim by="(#ppt_w*0.50)" calcmode="lin" valueType="num">
                                      <p:cBhvr>
                                        <p:cTn id="8" dur="250" decel="50000" autoRev="1" fill="hold">
                                          <p:stCondLst>
                                            <p:cond delay="0"/>
                                          </p:stCondLst>
                                        </p:cTn>
                                        <p:tgtEl>
                                          <p:spTgt spid="11267">
                                            <p:bg/>
                                          </p:spTgt>
                                        </p:tgtEl>
                                        <p:attrNameLst>
                                          <p:attrName>ppt_x</p:attrName>
                                        </p:attrNameLst>
                                      </p:cBhvr>
                                    </p:anim>
                                    <p:anim from="(-#ppt_h/2)" to="(#ppt_y)" calcmode="lin" valueType="num">
                                      <p:cBhvr>
                                        <p:cTn id="9" dur="500" fill="hold">
                                          <p:stCondLst>
                                            <p:cond delay="0"/>
                                          </p:stCondLst>
                                        </p:cTn>
                                        <p:tgtEl>
                                          <p:spTgt spid="11267">
                                            <p:bg/>
                                          </p:spTgt>
                                        </p:tgtEl>
                                        <p:attrNameLst>
                                          <p:attrName>ppt_y</p:attrName>
                                        </p:attrNameLst>
                                      </p:cBhvr>
                                    </p:anim>
                                    <p:animRot by="21600000">
                                      <p:cBhvr>
                                        <p:cTn id="10" dur="500" fill="hold">
                                          <p:stCondLst>
                                            <p:cond delay="0"/>
                                          </p:stCondLst>
                                        </p:cTn>
                                        <p:tgtEl>
                                          <p:spTgt spid="11267">
                                            <p:bg/>
                                          </p:spTgt>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56" presetClass="entr" presetSubtype="0" fill="hold" grpId="0" nodeType="clickEffect">
                                  <p:stCondLst>
                                    <p:cond delay="0"/>
                                  </p:stCondLst>
                                  <p:iterate type="lt">
                                    <p:tmPct val="10000"/>
                                  </p:iterate>
                                  <p:childTnLst>
                                    <p:set>
                                      <p:cBhvr>
                                        <p:cTn id="14" dur="1" fill="hold">
                                          <p:stCondLst>
                                            <p:cond delay="0"/>
                                          </p:stCondLst>
                                        </p:cTn>
                                        <p:tgtEl>
                                          <p:spTgt spid="11267">
                                            <p:txEl>
                                              <p:pRg st="0" end="0"/>
                                            </p:txEl>
                                          </p:spTgt>
                                        </p:tgtEl>
                                        <p:attrNameLst>
                                          <p:attrName>style.visibility</p:attrName>
                                        </p:attrNameLst>
                                      </p:cBhvr>
                                      <p:to>
                                        <p:strVal val="visible"/>
                                      </p:to>
                                    </p:set>
                                    <p:anim by="(-#ppt_w*2)" calcmode="lin" valueType="num">
                                      <p:cBhvr rctx="PPT">
                                        <p:cTn id="15" dur="250" autoRev="1" fill="hold">
                                          <p:stCondLst>
                                            <p:cond delay="0"/>
                                          </p:stCondLst>
                                        </p:cTn>
                                        <p:tgtEl>
                                          <p:spTgt spid="11267">
                                            <p:txEl>
                                              <p:pRg st="0" end="0"/>
                                            </p:txEl>
                                          </p:spTgt>
                                        </p:tgtEl>
                                        <p:attrNameLst>
                                          <p:attrName>ppt_w</p:attrName>
                                        </p:attrNameLst>
                                      </p:cBhvr>
                                    </p:anim>
                                    <p:anim by="(#ppt_w*0.50)" calcmode="lin" valueType="num">
                                      <p:cBhvr>
                                        <p:cTn id="16" dur="250" decel="50000" autoRev="1" fill="hold">
                                          <p:stCondLst>
                                            <p:cond delay="0"/>
                                          </p:stCondLst>
                                        </p:cTn>
                                        <p:tgtEl>
                                          <p:spTgt spid="11267">
                                            <p:txEl>
                                              <p:pRg st="0" end="0"/>
                                            </p:txEl>
                                          </p:spTgt>
                                        </p:tgtEl>
                                        <p:attrNameLst>
                                          <p:attrName>ppt_x</p:attrName>
                                        </p:attrNameLst>
                                      </p:cBhvr>
                                    </p:anim>
                                    <p:anim from="(-#ppt_h/2)" to="(#ppt_y)" calcmode="lin" valueType="num">
                                      <p:cBhvr>
                                        <p:cTn id="17" dur="500" fill="hold">
                                          <p:stCondLst>
                                            <p:cond delay="0"/>
                                          </p:stCondLst>
                                        </p:cTn>
                                        <p:tgtEl>
                                          <p:spTgt spid="11267">
                                            <p:txEl>
                                              <p:pRg st="0" end="0"/>
                                            </p:txEl>
                                          </p:spTgt>
                                        </p:tgtEl>
                                        <p:attrNameLst>
                                          <p:attrName>ppt_y</p:attrName>
                                        </p:attrNameLst>
                                      </p:cBhvr>
                                    </p:anim>
                                    <p:animRot by="21600000">
                                      <p:cBhvr>
                                        <p:cTn id="18" dur="500" fill="hold">
                                          <p:stCondLst>
                                            <p:cond delay="0"/>
                                          </p:stCondLst>
                                        </p:cTn>
                                        <p:tgtEl>
                                          <p:spTgt spid="11267">
                                            <p:txEl>
                                              <p:pRg st="0" end="0"/>
                                            </p:txEl>
                                          </p:spTgt>
                                        </p:tgtEl>
                                        <p:attrNameLst>
                                          <p:attrName>r</p:attrName>
                                        </p:attrNameLst>
                                      </p:cBhvr>
                                    </p:animRot>
                                  </p:childTnLst>
                                </p:cTn>
                              </p:par>
                            </p:childTnLst>
                          </p:cTn>
                        </p:par>
                      </p:childTnLst>
                    </p:cTn>
                  </p:par>
                  <p:par>
                    <p:cTn id="19" fill="hold" nodeType="clickPar">
                      <p:stCondLst>
                        <p:cond delay="indefinite"/>
                      </p:stCondLst>
                      <p:childTnLst>
                        <p:par>
                          <p:cTn id="20" fill="hold" nodeType="withGroup">
                            <p:stCondLst>
                              <p:cond delay="0"/>
                            </p:stCondLst>
                            <p:childTnLst>
                              <p:par>
                                <p:cTn id="21" presetID="56" presetClass="entr" presetSubtype="0" fill="hold" grpId="0" nodeType="clickEffect">
                                  <p:stCondLst>
                                    <p:cond delay="0"/>
                                  </p:stCondLst>
                                  <p:iterate type="lt">
                                    <p:tmPct val="10000"/>
                                  </p:iterate>
                                  <p:childTnLst>
                                    <p:set>
                                      <p:cBhvr>
                                        <p:cTn id="22" dur="1" fill="hold">
                                          <p:stCondLst>
                                            <p:cond delay="0"/>
                                          </p:stCondLst>
                                        </p:cTn>
                                        <p:tgtEl>
                                          <p:spTgt spid="11267">
                                            <p:txEl>
                                              <p:pRg st="1" end="1"/>
                                            </p:txEl>
                                          </p:spTgt>
                                        </p:tgtEl>
                                        <p:attrNameLst>
                                          <p:attrName>style.visibility</p:attrName>
                                        </p:attrNameLst>
                                      </p:cBhvr>
                                      <p:to>
                                        <p:strVal val="visible"/>
                                      </p:to>
                                    </p:set>
                                    <p:anim by="(-#ppt_w*2)" calcmode="lin" valueType="num">
                                      <p:cBhvr rctx="PPT">
                                        <p:cTn id="23" dur="250" autoRev="1" fill="hold">
                                          <p:stCondLst>
                                            <p:cond delay="0"/>
                                          </p:stCondLst>
                                        </p:cTn>
                                        <p:tgtEl>
                                          <p:spTgt spid="11267">
                                            <p:txEl>
                                              <p:pRg st="1" end="1"/>
                                            </p:txEl>
                                          </p:spTgt>
                                        </p:tgtEl>
                                        <p:attrNameLst>
                                          <p:attrName>ppt_w</p:attrName>
                                        </p:attrNameLst>
                                      </p:cBhvr>
                                    </p:anim>
                                    <p:anim by="(#ppt_w*0.50)" calcmode="lin" valueType="num">
                                      <p:cBhvr>
                                        <p:cTn id="24" dur="250" decel="50000" autoRev="1" fill="hold">
                                          <p:stCondLst>
                                            <p:cond delay="0"/>
                                          </p:stCondLst>
                                        </p:cTn>
                                        <p:tgtEl>
                                          <p:spTgt spid="11267">
                                            <p:txEl>
                                              <p:pRg st="1" end="1"/>
                                            </p:txEl>
                                          </p:spTgt>
                                        </p:tgtEl>
                                        <p:attrNameLst>
                                          <p:attrName>ppt_x</p:attrName>
                                        </p:attrNameLst>
                                      </p:cBhvr>
                                    </p:anim>
                                    <p:anim from="(-#ppt_h/2)" to="(#ppt_y)" calcmode="lin" valueType="num">
                                      <p:cBhvr>
                                        <p:cTn id="25" dur="500" fill="hold">
                                          <p:stCondLst>
                                            <p:cond delay="0"/>
                                          </p:stCondLst>
                                        </p:cTn>
                                        <p:tgtEl>
                                          <p:spTgt spid="11267">
                                            <p:txEl>
                                              <p:pRg st="1" end="1"/>
                                            </p:txEl>
                                          </p:spTgt>
                                        </p:tgtEl>
                                        <p:attrNameLst>
                                          <p:attrName>ppt_y</p:attrName>
                                        </p:attrNameLst>
                                      </p:cBhvr>
                                    </p:anim>
                                    <p:animRot by="21600000">
                                      <p:cBhvr>
                                        <p:cTn id="26" dur="500" fill="hold">
                                          <p:stCondLst>
                                            <p:cond delay="0"/>
                                          </p:stCondLst>
                                        </p:cTn>
                                        <p:tgtEl>
                                          <p:spTgt spid="11267">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500063" y="1285875"/>
            <a:ext cx="5715000" cy="3489325"/>
            <a:chOff x="651" y="1254"/>
            <a:chExt cx="4080" cy="2832"/>
          </a:xfrm>
        </p:grpSpPr>
        <p:grpSp>
          <p:nvGrpSpPr>
            <p:cNvPr id="15370" name="Group 3"/>
            <p:cNvGrpSpPr>
              <a:grpSpLocks/>
            </p:cNvGrpSpPr>
            <p:nvPr/>
          </p:nvGrpSpPr>
          <p:grpSpPr bwMode="auto">
            <a:xfrm>
              <a:off x="651" y="1254"/>
              <a:ext cx="610" cy="2832"/>
              <a:chOff x="771" y="1362"/>
              <a:chExt cx="610" cy="2832"/>
            </a:xfrm>
          </p:grpSpPr>
          <p:sp>
            <p:nvSpPr>
              <p:cNvPr id="15392" name="Oval 4"/>
              <p:cNvSpPr>
                <a:spLocks noChangeArrowheads="1"/>
              </p:cNvSpPr>
              <p:nvPr/>
            </p:nvSpPr>
            <p:spPr bwMode="auto">
              <a:xfrm rot="5400000">
                <a:off x="-340" y="2473"/>
                <a:ext cx="2832" cy="610"/>
              </a:xfrm>
              <a:prstGeom prst="ellipse">
                <a:avLst/>
              </a:prstGeom>
              <a:solidFill>
                <a:srgbClr val="800000"/>
              </a:solidFill>
              <a:ln w="9525">
                <a:solidFill>
                  <a:srgbClr val="FFFF00"/>
                </a:solidFill>
                <a:round/>
                <a:headEnd/>
                <a:tailEnd/>
              </a:ln>
            </p:spPr>
            <p:txBody>
              <a:bodyPr wrap="none" anchor="ctr"/>
              <a:lstStyle/>
              <a:p>
                <a:endParaRPr lang="zh-CN" altLang="en-US"/>
              </a:p>
            </p:txBody>
          </p:sp>
          <p:sp>
            <p:nvSpPr>
              <p:cNvPr id="108549" name="Text Box 5"/>
              <p:cNvSpPr txBox="1">
                <a:spLocks noChangeArrowheads="1"/>
              </p:cNvSpPr>
              <p:nvPr/>
            </p:nvSpPr>
            <p:spPr bwMode="auto">
              <a:xfrm>
                <a:off x="870" y="1594"/>
                <a:ext cx="418" cy="2320"/>
              </a:xfrm>
              <a:prstGeom prst="rect">
                <a:avLst/>
              </a:prstGeom>
              <a:noFill/>
              <a:ln w="9525">
                <a:noFill/>
                <a:miter lim="800000"/>
                <a:headEnd/>
                <a:tailEnd/>
              </a:ln>
              <a:effectLst/>
            </p:spPr>
            <p:txBody>
              <a:bodyPr vert="eaVert">
                <a:spAutoFit/>
              </a:bodyPr>
              <a:lstStyle/>
              <a:p>
                <a:pPr algn="ctr">
                  <a:defRPr/>
                </a:pPr>
                <a:r>
                  <a:rPr kumimoji="1" lang="zh-CN" altLang="en-US" sz="2800" b="1" i="0">
                    <a:solidFill>
                      <a:srgbClr val="FFFF99"/>
                    </a:solidFill>
                    <a:effectLst>
                      <a:outerShdw blurRad="38100" dist="38100" dir="2700000" algn="tl">
                        <a:srgbClr val="C0C0C0"/>
                      </a:outerShdw>
                    </a:effectLst>
                    <a:latin typeface="Times New Roman" pitchFamily="18" charset="0"/>
                    <a:ea typeface="楷体_GB2312" pitchFamily="49" charset="-122"/>
                  </a:rPr>
                  <a:t>五种经济成分</a:t>
                </a:r>
              </a:p>
            </p:txBody>
          </p:sp>
        </p:grpSp>
        <p:grpSp>
          <p:nvGrpSpPr>
            <p:cNvPr id="15371" name="Group 6"/>
            <p:cNvGrpSpPr>
              <a:grpSpLocks/>
            </p:cNvGrpSpPr>
            <p:nvPr/>
          </p:nvGrpSpPr>
          <p:grpSpPr bwMode="auto">
            <a:xfrm>
              <a:off x="1823" y="2972"/>
              <a:ext cx="2908" cy="445"/>
              <a:chOff x="1943" y="3080"/>
              <a:chExt cx="2908" cy="445"/>
            </a:xfrm>
          </p:grpSpPr>
          <p:sp>
            <p:nvSpPr>
              <p:cNvPr id="15390" name="Oval 7"/>
              <p:cNvSpPr>
                <a:spLocks noChangeArrowheads="1"/>
              </p:cNvSpPr>
              <p:nvPr/>
            </p:nvSpPr>
            <p:spPr bwMode="auto">
              <a:xfrm>
                <a:off x="1943" y="3080"/>
                <a:ext cx="2908" cy="418"/>
              </a:xfrm>
              <a:prstGeom prst="ellipse">
                <a:avLst/>
              </a:prstGeom>
              <a:solidFill>
                <a:srgbClr val="000080"/>
              </a:solidFill>
              <a:ln w="9525">
                <a:solidFill>
                  <a:schemeClr val="bg1"/>
                </a:solidFill>
                <a:round/>
                <a:headEnd/>
                <a:tailEnd/>
              </a:ln>
            </p:spPr>
            <p:txBody>
              <a:bodyPr wrap="none" anchor="ctr"/>
              <a:lstStyle/>
              <a:p>
                <a:endParaRPr lang="zh-CN" altLang="en-US"/>
              </a:p>
            </p:txBody>
          </p:sp>
          <p:sp>
            <p:nvSpPr>
              <p:cNvPr id="108552" name="Text Box 8"/>
              <p:cNvSpPr txBox="1">
                <a:spLocks noChangeArrowheads="1"/>
              </p:cNvSpPr>
              <p:nvPr/>
            </p:nvSpPr>
            <p:spPr bwMode="auto">
              <a:xfrm>
                <a:off x="2290" y="3104"/>
                <a:ext cx="2205" cy="421"/>
              </a:xfrm>
              <a:prstGeom prst="rect">
                <a:avLst/>
              </a:prstGeom>
              <a:noFill/>
              <a:ln w="9525">
                <a:noFill/>
                <a:miter lim="800000"/>
                <a:headEnd/>
                <a:tailEnd/>
              </a:ln>
              <a:effectLst/>
            </p:spPr>
            <p:txBody>
              <a:bodyPr>
                <a:spAutoFit/>
              </a:bodyPr>
              <a:lstStyle/>
              <a:p>
                <a:pPr algn="ctr">
                  <a:defRPr/>
                </a:pPr>
                <a:r>
                  <a:rPr kumimoji="1" lang="zh-CN" altLang="en-US" sz="2800" b="1" i="0">
                    <a:solidFill>
                      <a:schemeClr val="bg1"/>
                    </a:solidFill>
                    <a:effectLst>
                      <a:outerShdw blurRad="38100" dist="38100" dir="2700000" algn="tl">
                        <a:srgbClr val="C0C0C0"/>
                      </a:outerShdw>
                    </a:effectLst>
                    <a:latin typeface="Times New Roman" pitchFamily="18" charset="0"/>
                    <a:ea typeface="楷体_GB2312" pitchFamily="49" charset="-122"/>
                  </a:rPr>
                  <a:t>国家资本主义经济</a:t>
                </a:r>
              </a:p>
            </p:txBody>
          </p:sp>
        </p:grpSp>
        <p:grpSp>
          <p:nvGrpSpPr>
            <p:cNvPr id="15372" name="Group 9"/>
            <p:cNvGrpSpPr>
              <a:grpSpLocks/>
            </p:cNvGrpSpPr>
            <p:nvPr/>
          </p:nvGrpSpPr>
          <p:grpSpPr bwMode="auto">
            <a:xfrm>
              <a:off x="1823" y="3529"/>
              <a:ext cx="2908" cy="447"/>
              <a:chOff x="1943" y="3637"/>
              <a:chExt cx="2908" cy="447"/>
            </a:xfrm>
          </p:grpSpPr>
          <p:sp>
            <p:nvSpPr>
              <p:cNvPr id="15388" name="Oval 10"/>
              <p:cNvSpPr>
                <a:spLocks noChangeArrowheads="1"/>
              </p:cNvSpPr>
              <p:nvPr/>
            </p:nvSpPr>
            <p:spPr bwMode="auto">
              <a:xfrm>
                <a:off x="1943" y="3637"/>
                <a:ext cx="2908" cy="418"/>
              </a:xfrm>
              <a:prstGeom prst="ellipse">
                <a:avLst/>
              </a:prstGeom>
              <a:solidFill>
                <a:srgbClr val="800080"/>
              </a:solidFill>
              <a:ln w="9525">
                <a:solidFill>
                  <a:srgbClr val="FFFF00"/>
                </a:solidFill>
                <a:round/>
                <a:headEnd/>
                <a:tailEnd/>
              </a:ln>
            </p:spPr>
            <p:txBody>
              <a:bodyPr wrap="none" anchor="ctr"/>
              <a:lstStyle/>
              <a:p>
                <a:endParaRPr lang="zh-CN" altLang="en-US"/>
              </a:p>
            </p:txBody>
          </p:sp>
          <p:sp>
            <p:nvSpPr>
              <p:cNvPr id="108555" name="Text Box 11"/>
              <p:cNvSpPr txBox="1">
                <a:spLocks noChangeArrowheads="1"/>
              </p:cNvSpPr>
              <p:nvPr/>
            </p:nvSpPr>
            <p:spPr bwMode="auto">
              <a:xfrm>
                <a:off x="2290" y="3662"/>
                <a:ext cx="2205" cy="425"/>
              </a:xfrm>
              <a:prstGeom prst="rect">
                <a:avLst/>
              </a:prstGeom>
              <a:noFill/>
              <a:ln w="9525">
                <a:noFill/>
                <a:miter lim="800000"/>
                <a:headEnd/>
                <a:tailEnd/>
              </a:ln>
              <a:effectLst/>
            </p:spPr>
            <p:txBody>
              <a:bodyPr>
                <a:spAutoFit/>
              </a:bodyPr>
              <a:lstStyle/>
              <a:p>
                <a:pPr algn="ctr">
                  <a:defRPr/>
                </a:pPr>
                <a:r>
                  <a:rPr kumimoji="1" lang="zh-CN" altLang="en-US" sz="2800" b="1" i="0">
                    <a:solidFill>
                      <a:schemeClr val="bg1"/>
                    </a:solidFill>
                    <a:effectLst>
                      <a:outerShdw blurRad="38100" dist="38100" dir="2700000" algn="tl">
                        <a:srgbClr val="C0C0C0"/>
                      </a:outerShdw>
                    </a:effectLst>
                    <a:latin typeface="Times New Roman" pitchFamily="18" charset="0"/>
                    <a:ea typeface="楷体_GB2312" pitchFamily="49" charset="-122"/>
                  </a:rPr>
                  <a:t>私人资本主义经济</a:t>
                </a:r>
              </a:p>
            </p:txBody>
          </p:sp>
        </p:grpSp>
        <p:grpSp>
          <p:nvGrpSpPr>
            <p:cNvPr id="15373" name="Group 12"/>
            <p:cNvGrpSpPr>
              <a:grpSpLocks/>
            </p:cNvGrpSpPr>
            <p:nvPr/>
          </p:nvGrpSpPr>
          <p:grpSpPr bwMode="auto">
            <a:xfrm>
              <a:off x="1823" y="2415"/>
              <a:ext cx="2908" cy="448"/>
              <a:chOff x="1943" y="2523"/>
              <a:chExt cx="2908" cy="448"/>
            </a:xfrm>
          </p:grpSpPr>
          <p:sp>
            <p:nvSpPr>
              <p:cNvPr id="15386" name="Oval 13"/>
              <p:cNvSpPr>
                <a:spLocks noChangeArrowheads="1"/>
              </p:cNvSpPr>
              <p:nvPr/>
            </p:nvSpPr>
            <p:spPr bwMode="auto">
              <a:xfrm>
                <a:off x="1943" y="2523"/>
                <a:ext cx="2908" cy="417"/>
              </a:xfrm>
              <a:prstGeom prst="ellipse">
                <a:avLst/>
              </a:prstGeom>
              <a:solidFill>
                <a:schemeClr val="bg1"/>
              </a:solidFill>
              <a:ln w="9525">
                <a:solidFill>
                  <a:srgbClr val="800000"/>
                </a:solidFill>
                <a:round/>
                <a:headEnd/>
                <a:tailEnd/>
              </a:ln>
            </p:spPr>
            <p:txBody>
              <a:bodyPr wrap="none" anchor="ctr"/>
              <a:lstStyle/>
              <a:p>
                <a:endParaRPr lang="zh-CN" altLang="en-US"/>
              </a:p>
            </p:txBody>
          </p:sp>
          <p:sp>
            <p:nvSpPr>
              <p:cNvPr id="108558" name="Text Box 14"/>
              <p:cNvSpPr txBox="1">
                <a:spLocks noChangeArrowheads="1"/>
              </p:cNvSpPr>
              <p:nvPr/>
            </p:nvSpPr>
            <p:spPr bwMode="auto">
              <a:xfrm>
                <a:off x="2290" y="2549"/>
                <a:ext cx="2205" cy="425"/>
              </a:xfrm>
              <a:prstGeom prst="rect">
                <a:avLst/>
              </a:prstGeom>
              <a:noFill/>
              <a:ln w="9525">
                <a:noFill/>
                <a:miter lim="800000"/>
                <a:headEnd/>
                <a:tailEnd/>
              </a:ln>
              <a:effectLst/>
            </p:spPr>
            <p:txBody>
              <a:bodyPr>
                <a:spAutoFit/>
              </a:bodyPr>
              <a:lstStyle/>
              <a:p>
                <a:pPr algn="ctr">
                  <a:defRPr/>
                </a:pPr>
                <a:r>
                  <a:rPr kumimoji="1" lang="zh-CN" altLang="en-US" sz="2800" b="1" i="0">
                    <a:effectLst>
                      <a:outerShdw blurRad="38100" dist="38100" dir="2700000" algn="tl">
                        <a:srgbClr val="C0C0C0"/>
                      </a:outerShdw>
                    </a:effectLst>
                    <a:latin typeface="Times New Roman" pitchFamily="18" charset="0"/>
                    <a:ea typeface="楷体_GB2312" pitchFamily="49" charset="-122"/>
                  </a:rPr>
                  <a:t>个     体     经    济</a:t>
                </a:r>
              </a:p>
            </p:txBody>
          </p:sp>
        </p:grpSp>
        <p:grpSp>
          <p:nvGrpSpPr>
            <p:cNvPr id="15374" name="Group 15"/>
            <p:cNvGrpSpPr>
              <a:grpSpLocks/>
            </p:cNvGrpSpPr>
            <p:nvPr/>
          </p:nvGrpSpPr>
          <p:grpSpPr bwMode="auto">
            <a:xfrm>
              <a:off x="1823" y="1858"/>
              <a:ext cx="2908" cy="448"/>
              <a:chOff x="1943" y="1966"/>
              <a:chExt cx="2908" cy="448"/>
            </a:xfrm>
          </p:grpSpPr>
          <p:sp>
            <p:nvSpPr>
              <p:cNvPr id="15384" name="Oval 16"/>
              <p:cNvSpPr>
                <a:spLocks noChangeArrowheads="1"/>
              </p:cNvSpPr>
              <p:nvPr/>
            </p:nvSpPr>
            <p:spPr bwMode="auto">
              <a:xfrm>
                <a:off x="1943" y="1966"/>
                <a:ext cx="2908" cy="417"/>
              </a:xfrm>
              <a:prstGeom prst="ellipse">
                <a:avLst/>
              </a:prstGeom>
              <a:solidFill>
                <a:srgbClr val="00FF00"/>
              </a:solidFill>
              <a:ln w="9525">
                <a:solidFill>
                  <a:srgbClr val="800000"/>
                </a:solidFill>
                <a:round/>
                <a:headEnd/>
                <a:tailEnd/>
              </a:ln>
            </p:spPr>
            <p:txBody>
              <a:bodyPr wrap="none" anchor="ctr"/>
              <a:lstStyle/>
              <a:p>
                <a:endParaRPr lang="zh-CN" altLang="en-US"/>
              </a:p>
            </p:txBody>
          </p:sp>
          <p:sp>
            <p:nvSpPr>
              <p:cNvPr id="108561" name="Text Box 17"/>
              <p:cNvSpPr txBox="1">
                <a:spLocks noChangeArrowheads="1"/>
              </p:cNvSpPr>
              <p:nvPr/>
            </p:nvSpPr>
            <p:spPr bwMode="auto">
              <a:xfrm>
                <a:off x="2290" y="1992"/>
                <a:ext cx="2205" cy="419"/>
              </a:xfrm>
              <a:prstGeom prst="rect">
                <a:avLst/>
              </a:prstGeom>
              <a:noFill/>
              <a:ln w="9525">
                <a:noFill/>
                <a:miter lim="800000"/>
                <a:headEnd/>
                <a:tailEnd/>
              </a:ln>
              <a:effectLst/>
            </p:spPr>
            <p:txBody>
              <a:bodyPr>
                <a:spAutoFit/>
              </a:bodyPr>
              <a:lstStyle/>
              <a:p>
                <a:pPr algn="ctr">
                  <a:defRPr/>
                </a:pPr>
                <a:r>
                  <a:rPr kumimoji="1" lang="zh-CN" altLang="en-US" sz="2800" b="1" i="0">
                    <a:effectLst>
                      <a:outerShdw blurRad="38100" dist="38100" dir="2700000" algn="tl">
                        <a:srgbClr val="C0C0C0"/>
                      </a:outerShdw>
                    </a:effectLst>
                    <a:latin typeface="Times New Roman" pitchFamily="18" charset="0"/>
                    <a:ea typeface="楷体_GB2312" pitchFamily="49" charset="-122"/>
                  </a:rPr>
                  <a:t>合   作   社   经 济</a:t>
                </a:r>
              </a:p>
            </p:txBody>
          </p:sp>
        </p:grpSp>
        <p:grpSp>
          <p:nvGrpSpPr>
            <p:cNvPr id="15375" name="Group 18"/>
            <p:cNvGrpSpPr>
              <a:grpSpLocks/>
            </p:cNvGrpSpPr>
            <p:nvPr/>
          </p:nvGrpSpPr>
          <p:grpSpPr bwMode="auto">
            <a:xfrm>
              <a:off x="1823" y="1300"/>
              <a:ext cx="2908" cy="447"/>
              <a:chOff x="1943" y="1408"/>
              <a:chExt cx="2908" cy="447"/>
            </a:xfrm>
          </p:grpSpPr>
          <p:sp>
            <p:nvSpPr>
              <p:cNvPr id="15382" name="Oval 19"/>
              <p:cNvSpPr>
                <a:spLocks noChangeArrowheads="1"/>
              </p:cNvSpPr>
              <p:nvPr/>
            </p:nvSpPr>
            <p:spPr bwMode="auto">
              <a:xfrm>
                <a:off x="1943" y="1408"/>
                <a:ext cx="2908" cy="418"/>
              </a:xfrm>
              <a:prstGeom prst="ellipse">
                <a:avLst/>
              </a:prstGeom>
              <a:solidFill>
                <a:srgbClr val="FF0000"/>
              </a:solidFill>
              <a:ln w="9525">
                <a:solidFill>
                  <a:srgbClr val="FFFF00"/>
                </a:solidFill>
                <a:round/>
                <a:headEnd/>
                <a:tailEnd/>
              </a:ln>
            </p:spPr>
            <p:txBody>
              <a:bodyPr wrap="none" anchor="ctr"/>
              <a:lstStyle/>
              <a:p>
                <a:endParaRPr lang="zh-CN" altLang="en-US"/>
              </a:p>
            </p:txBody>
          </p:sp>
          <p:sp>
            <p:nvSpPr>
              <p:cNvPr id="108564" name="Text Box 20"/>
              <p:cNvSpPr txBox="1">
                <a:spLocks noChangeArrowheads="1"/>
              </p:cNvSpPr>
              <p:nvPr/>
            </p:nvSpPr>
            <p:spPr bwMode="auto">
              <a:xfrm>
                <a:off x="2290" y="1433"/>
                <a:ext cx="2205" cy="425"/>
              </a:xfrm>
              <a:prstGeom prst="rect">
                <a:avLst/>
              </a:prstGeom>
              <a:noFill/>
              <a:ln w="9525">
                <a:noFill/>
                <a:miter lim="800000"/>
                <a:headEnd/>
                <a:tailEnd/>
              </a:ln>
              <a:effectLst/>
            </p:spPr>
            <p:txBody>
              <a:bodyPr>
                <a:spAutoFit/>
              </a:bodyPr>
              <a:lstStyle/>
              <a:p>
                <a:pPr algn="ctr">
                  <a:defRPr/>
                </a:pPr>
                <a:r>
                  <a:rPr kumimoji="1" lang="zh-CN" altLang="en-US" sz="2800" b="1" i="0">
                    <a:solidFill>
                      <a:schemeClr val="bg1"/>
                    </a:solidFill>
                    <a:effectLst>
                      <a:outerShdw blurRad="38100" dist="38100" dir="2700000" algn="tl">
                        <a:srgbClr val="C0C0C0"/>
                      </a:outerShdw>
                    </a:effectLst>
                    <a:latin typeface="Times New Roman" pitchFamily="18" charset="0"/>
                    <a:ea typeface="楷体_GB2312" pitchFamily="49" charset="-122"/>
                  </a:rPr>
                  <a:t>国     营     经    济</a:t>
                </a:r>
              </a:p>
            </p:txBody>
          </p:sp>
        </p:grpSp>
        <p:grpSp>
          <p:nvGrpSpPr>
            <p:cNvPr id="15376" name="Group 21"/>
            <p:cNvGrpSpPr>
              <a:grpSpLocks/>
            </p:cNvGrpSpPr>
            <p:nvPr/>
          </p:nvGrpSpPr>
          <p:grpSpPr bwMode="auto">
            <a:xfrm>
              <a:off x="1235" y="1486"/>
              <a:ext cx="588" cy="2275"/>
              <a:chOff x="1355" y="1594"/>
              <a:chExt cx="588" cy="2275"/>
            </a:xfrm>
          </p:grpSpPr>
          <p:sp>
            <p:nvSpPr>
              <p:cNvPr id="15377" name="Line 22"/>
              <p:cNvSpPr>
                <a:spLocks noChangeShapeType="1"/>
              </p:cNvSpPr>
              <p:nvPr/>
            </p:nvSpPr>
            <p:spPr bwMode="auto">
              <a:xfrm>
                <a:off x="1381" y="2730"/>
                <a:ext cx="562"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8" name="Line 23"/>
              <p:cNvSpPr>
                <a:spLocks noChangeShapeType="1"/>
              </p:cNvSpPr>
              <p:nvPr/>
            </p:nvSpPr>
            <p:spPr bwMode="auto">
              <a:xfrm>
                <a:off x="1381" y="2755"/>
                <a:ext cx="562" cy="557"/>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9" name="Line 24"/>
              <p:cNvSpPr>
                <a:spLocks noChangeShapeType="1"/>
              </p:cNvSpPr>
              <p:nvPr/>
            </p:nvSpPr>
            <p:spPr bwMode="auto">
              <a:xfrm flipV="1">
                <a:off x="1355" y="1594"/>
                <a:ext cx="588" cy="1161"/>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0" name="Line 25"/>
              <p:cNvSpPr>
                <a:spLocks noChangeShapeType="1"/>
              </p:cNvSpPr>
              <p:nvPr/>
            </p:nvSpPr>
            <p:spPr bwMode="auto">
              <a:xfrm flipV="1">
                <a:off x="1381" y="2198"/>
                <a:ext cx="562" cy="51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1" name="Line 26"/>
              <p:cNvSpPr>
                <a:spLocks noChangeShapeType="1"/>
              </p:cNvSpPr>
              <p:nvPr/>
            </p:nvSpPr>
            <p:spPr bwMode="auto">
              <a:xfrm>
                <a:off x="1381" y="2755"/>
                <a:ext cx="562" cy="1114"/>
              </a:xfrm>
              <a:prstGeom prst="line">
                <a:avLst/>
              </a:prstGeom>
              <a:noFill/>
              <a:ln w="444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8571" name="Rectangle 27"/>
          <p:cNvSpPr>
            <a:spLocks noChangeArrowheads="1"/>
          </p:cNvSpPr>
          <p:nvPr/>
        </p:nvSpPr>
        <p:spPr bwMode="auto">
          <a:xfrm>
            <a:off x="684213" y="5143500"/>
            <a:ext cx="7704137" cy="954088"/>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r>
              <a:rPr kumimoji="1" lang="zh-CN" altLang="en-US" sz="2800" b="1" i="0">
                <a:solidFill>
                  <a:srgbClr val="0000FF"/>
                </a:solidFill>
                <a:latin typeface="黑体" pitchFamily="49" charset="-122"/>
                <a:ea typeface="黑体" pitchFamily="49" charset="-122"/>
              </a:rPr>
              <a:t>上述五种主要经济成分可归结为三种：</a:t>
            </a:r>
            <a:r>
              <a:rPr kumimoji="1" lang="zh-CN" altLang="en-US" sz="2800" b="1" i="0">
                <a:solidFill>
                  <a:srgbClr val="FF0000"/>
                </a:solidFill>
                <a:latin typeface="黑体" pitchFamily="49" charset="-122"/>
                <a:ea typeface="黑体" pitchFamily="49" charset="-122"/>
              </a:rPr>
              <a:t>社会主义经济、个体经济和资本主义经济</a:t>
            </a:r>
            <a:r>
              <a:rPr kumimoji="1" lang="zh-CN" altLang="en-US" sz="2800" b="1" i="0">
                <a:solidFill>
                  <a:srgbClr val="0000FF"/>
                </a:solidFill>
                <a:latin typeface="黑体" pitchFamily="49" charset="-122"/>
                <a:ea typeface="黑体" pitchFamily="49" charset="-122"/>
              </a:rPr>
              <a:t>。</a:t>
            </a:r>
            <a:r>
              <a:rPr kumimoji="1" lang="zh-CN" altLang="en-US" sz="1400" b="1" i="0">
                <a:latin typeface="黑体" pitchFamily="49" charset="-122"/>
                <a:ea typeface="黑体" pitchFamily="49" charset="-122"/>
              </a:rPr>
              <a:t> </a:t>
            </a:r>
          </a:p>
        </p:txBody>
      </p:sp>
      <p:sp>
        <p:nvSpPr>
          <p:cNvPr id="15364" name="Text Box 36"/>
          <p:cNvSpPr txBox="1">
            <a:spLocks noChangeArrowheads="1"/>
          </p:cNvSpPr>
          <p:nvPr/>
        </p:nvSpPr>
        <p:spPr bwMode="auto">
          <a:xfrm>
            <a:off x="6286500" y="1214438"/>
            <a:ext cx="2520950" cy="70167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lang="zh-CN" altLang="en-US" sz="2000" b="1"/>
              <a:t>社会主义性质，居于领导地位</a:t>
            </a:r>
          </a:p>
        </p:txBody>
      </p:sp>
      <p:sp>
        <p:nvSpPr>
          <p:cNvPr id="15365" name="Text Box 37"/>
          <p:cNvSpPr txBox="1">
            <a:spLocks noChangeArrowheads="1"/>
          </p:cNvSpPr>
          <p:nvPr/>
        </p:nvSpPr>
        <p:spPr bwMode="auto">
          <a:xfrm>
            <a:off x="6286500" y="2143125"/>
            <a:ext cx="2520950" cy="39687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lang="zh-CN" altLang="en-US" sz="2000" b="1"/>
              <a:t>半社会主义性质</a:t>
            </a:r>
          </a:p>
        </p:txBody>
      </p:sp>
      <p:sp>
        <p:nvSpPr>
          <p:cNvPr id="15366" name="Text Box 38"/>
          <p:cNvSpPr txBox="1">
            <a:spLocks noChangeArrowheads="1"/>
          </p:cNvSpPr>
          <p:nvPr/>
        </p:nvSpPr>
        <p:spPr bwMode="auto">
          <a:xfrm>
            <a:off x="6286500" y="2786063"/>
            <a:ext cx="2520950" cy="39687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lang="zh-CN" altLang="en-US" sz="2000" b="1"/>
              <a:t>占据绝对优势</a:t>
            </a:r>
          </a:p>
        </p:txBody>
      </p:sp>
      <p:sp>
        <p:nvSpPr>
          <p:cNvPr id="15367" name="Text Box 40"/>
          <p:cNvSpPr txBox="1">
            <a:spLocks noChangeArrowheads="1"/>
          </p:cNvSpPr>
          <p:nvPr/>
        </p:nvSpPr>
        <p:spPr bwMode="auto">
          <a:xfrm>
            <a:off x="6929438" y="3714750"/>
            <a:ext cx="1873250" cy="39687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lang="zh-CN" altLang="en-US" sz="2000" b="1"/>
              <a:t>资本主义经济</a:t>
            </a:r>
          </a:p>
        </p:txBody>
      </p:sp>
      <p:sp>
        <p:nvSpPr>
          <p:cNvPr id="15368" name="Line 44"/>
          <p:cNvSpPr>
            <a:spLocks noChangeShapeType="1"/>
          </p:cNvSpPr>
          <p:nvPr/>
        </p:nvSpPr>
        <p:spPr bwMode="auto">
          <a:xfrm>
            <a:off x="6215063" y="3643313"/>
            <a:ext cx="504825" cy="2159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9" name="Line 45"/>
          <p:cNvSpPr>
            <a:spLocks noChangeShapeType="1"/>
          </p:cNvSpPr>
          <p:nvPr/>
        </p:nvSpPr>
        <p:spPr bwMode="auto">
          <a:xfrm flipV="1">
            <a:off x="6286500" y="4143375"/>
            <a:ext cx="504825" cy="2159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571"/>
                                        </p:tgtEl>
                                        <p:attrNameLst>
                                          <p:attrName>style.visibility</p:attrName>
                                        </p:attrNameLst>
                                      </p:cBhvr>
                                      <p:to>
                                        <p:strVal val="visible"/>
                                      </p:to>
                                    </p:set>
                                    <p:animEffect transition="in" filter="blinds(horizontal)">
                                      <p:cBhvr>
                                        <p:cTn id="12" dur="500"/>
                                        <p:tgtEl>
                                          <p:spTgt spid="108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7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11188" y="3716338"/>
            <a:ext cx="8137525" cy="2592387"/>
          </a:xfrm>
          <a:solidFill>
            <a:schemeClr val="bg1"/>
          </a:solidFill>
          <a:ln>
            <a:solidFill>
              <a:srgbClr val="003366"/>
            </a:solidFill>
            <a:miter lim="800000"/>
            <a:headEnd/>
            <a:tailEnd/>
          </a:ln>
        </p:spPr>
        <p:txBody>
          <a:bodyPr/>
          <a:lstStyle/>
          <a:p>
            <a:pPr eaLnBrk="1" hangingPunct="1">
              <a:lnSpc>
                <a:spcPct val="120000"/>
              </a:lnSpc>
              <a:spcBef>
                <a:spcPct val="0"/>
              </a:spcBef>
              <a:buFontTx/>
              <a:buNone/>
            </a:pPr>
            <a:r>
              <a:rPr lang="en-US" altLang="zh-CN" smtClean="0"/>
              <a:t>   </a:t>
            </a:r>
            <a:r>
              <a:rPr lang="zh-CN" altLang="en-US" sz="2600" b="1" smtClean="0">
                <a:solidFill>
                  <a:srgbClr val="0000CC"/>
                </a:solidFill>
              </a:rPr>
              <a:t>第二，在政治上，新民主主义社会实行工人阶级领导的各革命阶级联合专政的人民民主专政。</a:t>
            </a:r>
            <a:br>
              <a:rPr lang="zh-CN" altLang="en-US" sz="2600" b="1" smtClean="0">
                <a:solidFill>
                  <a:srgbClr val="0000CC"/>
                </a:solidFill>
              </a:rPr>
            </a:br>
            <a:r>
              <a:rPr lang="zh-CN" altLang="en-US" sz="2600" b="1" smtClean="0">
                <a:solidFill>
                  <a:srgbClr val="0000CC"/>
                </a:solidFill>
              </a:rPr>
              <a:t>第三，在文化上，新民主主义社会实行以马克思主义为指导的民族的、科学的、大众的文化，即新民主主义文化的方针。</a:t>
            </a:r>
          </a:p>
        </p:txBody>
      </p:sp>
      <p:pic>
        <p:nvPicPr>
          <p:cNvPr id="16387" name="Picture 7" descr="W020090501374892500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125538"/>
            <a:ext cx="4464050" cy="25384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6388" name="Rectangle 8"/>
          <p:cNvSpPr>
            <a:spLocks noChangeArrowheads="1"/>
          </p:cNvSpPr>
          <p:nvPr/>
        </p:nvSpPr>
        <p:spPr bwMode="auto">
          <a:xfrm>
            <a:off x="611188" y="3357563"/>
            <a:ext cx="4464050" cy="287337"/>
          </a:xfrm>
          <a:prstGeom prst="rect">
            <a:avLst/>
          </a:prstGeom>
          <a:solidFill>
            <a:schemeClr val="bg1"/>
          </a:solidFill>
          <a:ln w="9525">
            <a:solidFill>
              <a:srgbClr val="FFFF00"/>
            </a:solidFill>
            <a:miter lim="800000"/>
            <a:headEnd/>
            <a:tailEnd/>
          </a:ln>
        </p:spPr>
        <p:txBody>
          <a:bodyPr wrap="none" lIns="90000" tIns="46800" rIns="90000" bIns="46800" anchor="ctr"/>
          <a:lstStyle/>
          <a:p>
            <a:pPr algn="ctr"/>
            <a:r>
              <a:rPr lang="en-US" altLang="zh-CN" b="1" i="0"/>
              <a:t>1949</a:t>
            </a:r>
            <a:r>
              <a:rPr lang="zh-CN" altLang="en-US" b="1" i="0"/>
              <a:t>年毛泽东、宋庆龄等在政协会议主席台</a:t>
            </a:r>
          </a:p>
        </p:txBody>
      </p:sp>
      <p:pic>
        <p:nvPicPr>
          <p:cNvPr id="16389" name="Picture 9" descr="psds7618"/>
          <p:cNvPicPr>
            <a:picLocks noChangeAspect="1" noChangeArrowheads="1"/>
          </p:cNvPicPr>
          <p:nvPr/>
        </p:nvPicPr>
        <p:blipFill>
          <a:blip r:embed="rId4">
            <a:extLst>
              <a:ext uri="{28A0092B-C50C-407E-A947-70E740481C1C}">
                <a14:useLocalDpi xmlns:a14="http://schemas.microsoft.com/office/drawing/2010/main" val="0"/>
              </a:ext>
            </a:extLst>
          </a:blip>
          <a:srcRect r="54114"/>
          <a:stretch>
            <a:fillRect/>
          </a:stretch>
        </p:blipFill>
        <p:spPr bwMode="auto">
          <a:xfrm>
            <a:off x="5148064" y="1125538"/>
            <a:ext cx="3600400"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43">
                                            <p:bg/>
                                          </p:spTgt>
                                        </p:tgtEl>
                                        <p:attrNameLst>
                                          <p:attrName>style.visibility</p:attrName>
                                        </p:attrNameLst>
                                      </p:cBhvr>
                                      <p:to>
                                        <p:strVal val="visible"/>
                                      </p:to>
                                    </p:set>
                                    <p:animEffect transition="in" filter="box(in)">
                                      <p:cBhvr>
                                        <p:cTn id="7" dur="500"/>
                                        <p:tgtEl>
                                          <p:spTgt spid="10243">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box(in)">
                                      <p:cBhvr>
                                        <p:cTn id="12" dur="500"/>
                                        <p:tgtEl>
                                          <p:spTgt spid="102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95288" y="1125538"/>
            <a:ext cx="7129462" cy="652462"/>
          </a:xfrm>
          <a:solidFill>
            <a:schemeClr val="bg1"/>
          </a:solidFill>
        </p:spPr>
        <p:txBody>
          <a:bodyPr/>
          <a:lstStyle/>
          <a:p>
            <a:pPr eaLnBrk="1" hangingPunct="1"/>
            <a:r>
              <a:rPr lang="zh-CN" altLang="en-US" sz="3600" b="1" smtClean="0">
                <a:solidFill>
                  <a:srgbClr val="990000"/>
                </a:solidFill>
                <a:ea typeface="黑体" pitchFamily="49" charset="-122"/>
              </a:rPr>
              <a:t>（二）新民主主义社会的主要矛盾</a:t>
            </a:r>
          </a:p>
        </p:txBody>
      </p:sp>
      <p:sp>
        <p:nvSpPr>
          <p:cNvPr id="8195" name="Rectangle 3"/>
          <p:cNvSpPr>
            <a:spLocks noGrp="1" noChangeArrowheads="1"/>
          </p:cNvSpPr>
          <p:nvPr>
            <p:ph type="body" idx="1"/>
          </p:nvPr>
        </p:nvSpPr>
        <p:spPr>
          <a:xfrm>
            <a:off x="395288" y="1844675"/>
            <a:ext cx="7705725" cy="1152525"/>
          </a:xfrm>
          <a:solidFill>
            <a:schemeClr val="bg1"/>
          </a:solidFill>
          <a:ln>
            <a:solidFill>
              <a:srgbClr val="003366"/>
            </a:solidFill>
            <a:miter lim="800000"/>
            <a:headEnd/>
            <a:tailEnd/>
          </a:ln>
        </p:spPr>
        <p:txBody>
          <a:bodyPr/>
          <a:lstStyle/>
          <a:p>
            <a:pPr eaLnBrk="1" hangingPunct="1">
              <a:lnSpc>
                <a:spcPct val="120000"/>
              </a:lnSpc>
              <a:spcBef>
                <a:spcPct val="0"/>
              </a:spcBef>
              <a:buFontTx/>
              <a:buNone/>
            </a:pPr>
            <a:r>
              <a:rPr lang="en-US" altLang="zh-CN" sz="2800" b="1" smtClean="0"/>
              <a:t>    </a:t>
            </a:r>
            <a:r>
              <a:rPr lang="en-US" altLang="zh-CN" sz="2800" b="1" smtClean="0">
                <a:latin typeface="黑体" pitchFamily="49" charset="-122"/>
                <a:ea typeface="黑体" pitchFamily="49" charset="-122"/>
              </a:rPr>
              <a:t>1</a:t>
            </a:r>
            <a:r>
              <a:rPr lang="zh-CN" altLang="en-US" sz="2800" b="1" smtClean="0">
                <a:latin typeface="黑体" pitchFamily="49" charset="-122"/>
                <a:ea typeface="黑体" pitchFamily="49" charset="-122"/>
              </a:rPr>
              <a:t>、新中国成立时，民主革命遗留下来的任务仍需继续完成。</a:t>
            </a:r>
            <a:endParaRPr lang="zh-CN" altLang="en-US" sz="2800" b="1" smtClean="0"/>
          </a:p>
        </p:txBody>
      </p:sp>
      <p:pic>
        <p:nvPicPr>
          <p:cNvPr id="17412" name="Picture 4" descr="zhoushan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724400"/>
            <a:ext cx="4968800" cy="201696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7413" name="Picture 5" descr="238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5" y="4724400"/>
            <a:ext cx="3096146"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6"/>
          <p:cNvSpPr>
            <a:spLocks noChangeArrowheads="1"/>
          </p:cNvSpPr>
          <p:nvPr/>
        </p:nvSpPr>
        <p:spPr bwMode="auto">
          <a:xfrm>
            <a:off x="395288" y="6380163"/>
            <a:ext cx="1512887" cy="287338"/>
          </a:xfrm>
          <a:prstGeom prst="rect">
            <a:avLst/>
          </a:prstGeom>
          <a:solidFill>
            <a:schemeClr val="bg1"/>
          </a:solidFill>
          <a:ln w="9525">
            <a:solidFill>
              <a:srgbClr val="FFFF00"/>
            </a:solidFill>
            <a:miter lim="800000"/>
            <a:headEnd/>
            <a:tailEnd/>
          </a:ln>
        </p:spPr>
        <p:txBody>
          <a:bodyPr wrap="none" lIns="90000" tIns="46800" rIns="90000" bIns="46800" anchor="ctr"/>
          <a:lstStyle/>
          <a:p>
            <a:pPr algn="ctr"/>
            <a:r>
              <a:rPr lang="zh-CN" altLang="en-US" b="1" i="0" dirty="0"/>
              <a:t>解放海南岛</a:t>
            </a:r>
          </a:p>
        </p:txBody>
      </p:sp>
      <p:sp>
        <p:nvSpPr>
          <p:cNvPr id="17415" name="Rectangle 7"/>
          <p:cNvSpPr>
            <a:spLocks noChangeArrowheads="1"/>
          </p:cNvSpPr>
          <p:nvPr/>
        </p:nvSpPr>
        <p:spPr bwMode="auto">
          <a:xfrm>
            <a:off x="6372225" y="6021388"/>
            <a:ext cx="1512888" cy="358775"/>
          </a:xfrm>
          <a:prstGeom prst="rect">
            <a:avLst/>
          </a:prstGeom>
          <a:solidFill>
            <a:schemeClr val="bg1"/>
          </a:solidFill>
          <a:ln w="9525">
            <a:solidFill>
              <a:srgbClr val="FFFF00"/>
            </a:solidFill>
            <a:miter lim="800000"/>
            <a:headEnd/>
            <a:tailEnd/>
          </a:ln>
        </p:spPr>
        <p:txBody>
          <a:bodyPr wrap="none" lIns="90000" tIns="46800" rIns="90000" bIns="46800" anchor="ctr"/>
          <a:lstStyle/>
          <a:p>
            <a:pPr algn="ctr"/>
            <a:r>
              <a:rPr lang="zh-CN" altLang="en-US" b="1" i="0" dirty="0"/>
              <a:t>电影</a:t>
            </a:r>
            <a:r>
              <a:rPr lang="en-US" altLang="zh-CN" b="1" i="0" dirty="0"/>
              <a:t>《</a:t>
            </a:r>
            <a:r>
              <a:rPr lang="zh-CN" altLang="en-US" b="1" i="0" dirty="0"/>
              <a:t>江姐</a:t>
            </a:r>
            <a:r>
              <a:rPr lang="en-US" altLang="zh-CN" b="1" i="0" dirty="0"/>
              <a:t>》</a:t>
            </a:r>
          </a:p>
        </p:txBody>
      </p:sp>
      <p:sp>
        <p:nvSpPr>
          <p:cNvPr id="8200" name="Rectangle 8"/>
          <p:cNvSpPr>
            <a:spLocks noChangeArrowheads="1"/>
          </p:cNvSpPr>
          <p:nvPr/>
        </p:nvSpPr>
        <p:spPr bwMode="auto">
          <a:xfrm>
            <a:off x="395288" y="3068638"/>
            <a:ext cx="8208962" cy="1584325"/>
          </a:xfrm>
          <a:prstGeom prst="rect">
            <a:avLst/>
          </a:prstGeom>
          <a:solidFill>
            <a:schemeClr val="bg1"/>
          </a:solidFill>
          <a:ln w="9525">
            <a:solidFill>
              <a:srgbClr val="003366"/>
            </a:solidFill>
            <a:miter lim="800000"/>
            <a:headEnd/>
            <a:tailEnd/>
          </a:ln>
        </p:spPr>
        <p:txBody>
          <a:bodyPr/>
          <a:lstStyle/>
          <a:p>
            <a:pPr marL="342900" indent="-342900">
              <a:lnSpc>
                <a:spcPct val="120000"/>
              </a:lnSpc>
            </a:pPr>
            <a:r>
              <a:rPr lang="en-US" altLang="zh-CN" sz="2600" b="1" i="0"/>
              <a:t>    </a:t>
            </a:r>
            <a:r>
              <a:rPr lang="zh-CN" altLang="en-US" sz="2600" b="1" i="0">
                <a:solidFill>
                  <a:srgbClr val="0000CC"/>
                </a:solidFill>
              </a:rPr>
              <a:t>第一，人民解放战争仍在继续进行，国民党残余势力还盘踞在华南、西南的一些地区和台湾等沿海岛屿，它们妄图以重庆、广州等作为基地，伺机卷土重来。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8195">
                                            <p:bg/>
                                          </p:spTgt>
                                        </p:tgtEl>
                                        <p:attrNameLst>
                                          <p:attrName>style.visibility</p:attrName>
                                        </p:attrNameLst>
                                      </p:cBhvr>
                                      <p:to>
                                        <p:strVal val="visible"/>
                                      </p:to>
                                    </p:set>
                                    <p:anim calcmode="lin" valueType="num">
                                      <p:cBhvr>
                                        <p:cTn id="7" dur="500" fill="hold"/>
                                        <p:tgtEl>
                                          <p:spTgt spid="8195">
                                            <p:bg/>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8195">
                                            <p:bg/>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8195">
                                            <p:bg/>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8195">
                                            <p:bg/>
                                          </p:spTgt>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iterate type="lt">
                                    <p:tmPct val="0"/>
                                  </p:iterate>
                                  <p:childTnLst>
                                    <p:set>
                                      <p:cBhvr>
                                        <p:cTn id="14" dur="1" fill="hold">
                                          <p:stCondLst>
                                            <p:cond delay="0"/>
                                          </p:stCondLst>
                                        </p:cTn>
                                        <p:tgtEl>
                                          <p:spTgt spid="8195">
                                            <p:txEl>
                                              <p:pRg st="0" end="0"/>
                                            </p:txEl>
                                          </p:spTgt>
                                        </p:tgtEl>
                                        <p:attrNameLst>
                                          <p:attrName>style.visibility</p:attrName>
                                        </p:attrNameLst>
                                      </p:cBhvr>
                                      <p:to>
                                        <p:strVal val="visible"/>
                                      </p:to>
                                    </p:set>
                                    <p:anim calcmode="lin" valueType="num">
                                      <p:cBhvr>
                                        <p:cTn id="15" dur="500" fill="hold"/>
                                        <p:tgtEl>
                                          <p:spTgt spid="8195">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8195">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8195">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8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9" presetClass="entr" presetSubtype="0" accel="100000" fill="hold" grpId="0" nodeType="clickEffect">
                                  <p:stCondLst>
                                    <p:cond delay="0"/>
                                  </p:stCondLst>
                                  <p:childTnLst>
                                    <p:set>
                                      <p:cBhvr>
                                        <p:cTn id="22" dur="1" fill="hold">
                                          <p:stCondLst>
                                            <p:cond delay="0"/>
                                          </p:stCondLst>
                                        </p:cTn>
                                        <p:tgtEl>
                                          <p:spTgt spid="8200">
                                            <p:bg/>
                                          </p:spTgt>
                                        </p:tgtEl>
                                        <p:attrNameLst>
                                          <p:attrName>style.visibility</p:attrName>
                                        </p:attrNameLst>
                                      </p:cBhvr>
                                      <p:to>
                                        <p:strVal val="visible"/>
                                      </p:to>
                                    </p:set>
                                    <p:anim calcmode="lin" valueType="num">
                                      <p:cBhvr>
                                        <p:cTn id="23" dur="500" fill="hold"/>
                                        <p:tgtEl>
                                          <p:spTgt spid="8200">
                                            <p:bg/>
                                          </p:spTgt>
                                        </p:tgtEl>
                                        <p:attrNameLst>
                                          <p:attrName>ppt_h</p:attrName>
                                        </p:attrNameLst>
                                      </p:cBhvr>
                                      <p:tavLst>
                                        <p:tav tm="0">
                                          <p:val>
                                            <p:strVal val="#ppt_h/20"/>
                                          </p:val>
                                        </p:tav>
                                        <p:tav tm="50000">
                                          <p:val>
                                            <p:strVal val="#ppt_h/20"/>
                                          </p:val>
                                        </p:tav>
                                        <p:tav tm="100000">
                                          <p:val>
                                            <p:strVal val="#ppt_h"/>
                                          </p:val>
                                        </p:tav>
                                      </p:tavLst>
                                    </p:anim>
                                    <p:anim calcmode="lin" valueType="num">
                                      <p:cBhvr>
                                        <p:cTn id="24" dur="500" fill="hold"/>
                                        <p:tgtEl>
                                          <p:spTgt spid="8200">
                                            <p:bg/>
                                          </p:spTgt>
                                        </p:tgtEl>
                                        <p:attrNameLst>
                                          <p:attrName>ppt_w</p:attrName>
                                        </p:attrNameLst>
                                      </p:cBhvr>
                                      <p:tavLst>
                                        <p:tav tm="0">
                                          <p:val>
                                            <p:strVal val="#ppt_w+.3"/>
                                          </p:val>
                                        </p:tav>
                                        <p:tav tm="50000">
                                          <p:val>
                                            <p:strVal val="#ppt_w+.3"/>
                                          </p:val>
                                        </p:tav>
                                        <p:tav tm="100000">
                                          <p:val>
                                            <p:strVal val="#ppt_w"/>
                                          </p:val>
                                        </p:tav>
                                      </p:tavLst>
                                    </p:anim>
                                    <p:anim calcmode="lin" valueType="num">
                                      <p:cBhvr>
                                        <p:cTn id="25" dur="500" fill="hold"/>
                                        <p:tgtEl>
                                          <p:spTgt spid="8200">
                                            <p:bg/>
                                          </p:spTgt>
                                        </p:tgtEl>
                                        <p:attrNameLst>
                                          <p:attrName>ppt_x</p:attrName>
                                        </p:attrNameLst>
                                      </p:cBhvr>
                                      <p:tavLst>
                                        <p:tav tm="0">
                                          <p:val>
                                            <p:strVal val="#ppt_x-.3"/>
                                          </p:val>
                                        </p:tav>
                                        <p:tav tm="50000">
                                          <p:val>
                                            <p:strVal val="#ppt_x"/>
                                          </p:val>
                                        </p:tav>
                                        <p:tav tm="100000">
                                          <p:val>
                                            <p:strVal val="#ppt_x"/>
                                          </p:val>
                                        </p:tav>
                                      </p:tavLst>
                                    </p:anim>
                                    <p:anim calcmode="lin" valueType="num">
                                      <p:cBhvr>
                                        <p:cTn id="26" dur="500" fill="hold"/>
                                        <p:tgtEl>
                                          <p:spTgt spid="8200">
                                            <p:bg/>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9" presetClass="entr" presetSubtype="0" accel="100000" fill="hold" grpId="0" nodeType="clickEffect">
                                  <p:stCondLst>
                                    <p:cond delay="0"/>
                                  </p:stCondLst>
                                  <p:iterate type="lt">
                                    <p:tmPct val="0"/>
                                  </p:iterate>
                                  <p:childTnLst>
                                    <p:set>
                                      <p:cBhvr>
                                        <p:cTn id="30" dur="1" fill="hold">
                                          <p:stCondLst>
                                            <p:cond delay="0"/>
                                          </p:stCondLst>
                                        </p:cTn>
                                        <p:tgtEl>
                                          <p:spTgt spid="8200">
                                            <p:txEl>
                                              <p:pRg st="0" end="0"/>
                                            </p:txEl>
                                          </p:spTgt>
                                        </p:tgtEl>
                                        <p:attrNameLst>
                                          <p:attrName>style.visibility</p:attrName>
                                        </p:attrNameLst>
                                      </p:cBhvr>
                                      <p:to>
                                        <p:strVal val="visible"/>
                                      </p:to>
                                    </p:set>
                                    <p:anim calcmode="lin" valueType="num">
                                      <p:cBhvr>
                                        <p:cTn id="31" dur="500" fill="hold"/>
                                        <p:tgtEl>
                                          <p:spTgt spid="8200">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2" dur="500" fill="hold"/>
                                        <p:tgtEl>
                                          <p:spTgt spid="8200">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3" dur="500" fill="hold"/>
                                        <p:tgtEl>
                                          <p:spTgt spid="8200">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34" dur="500" fill="hold"/>
                                        <p:tgtEl>
                                          <p:spTgt spid="820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nimBg="1"/>
      <p:bldP spid="8200"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395288" y="2276475"/>
            <a:ext cx="4967287" cy="3025775"/>
          </a:xfrm>
          <a:solidFill>
            <a:schemeClr val="bg1"/>
          </a:solidFill>
          <a:ln>
            <a:solidFill>
              <a:srgbClr val="003366"/>
            </a:solidFill>
            <a:miter lim="800000"/>
            <a:headEnd/>
            <a:tailEnd/>
          </a:ln>
        </p:spPr>
        <p:txBody>
          <a:bodyPr/>
          <a:lstStyle/>
          <a:p>
            <a:pPr eaLnBrk="1" hangingPunct="1">
              <a:lnSpc>
                <a:spcPct val="120000"/>
              </a:lnSpc>
              <a:buFontTx/>
              <a:buNone/>
            </a:pPr>
            <a:r>
              <a:rPr lang="en-US" altLang="zh-CN" sz="2800" b="1" smtClean="0"/>
              <a:t>    </a:t>
            </a:r>
            <a:r>
              <a:rPr lang="zh-CN" altLang="en-US" sz="2600" b="1" smtClean="0">
                <a:solidFill>
                  <a:srgbClr val="0000CC"/>
                </a:solidFill>
              </a:rPr>
              <a:t>第二，在农村大约在</a:t>
            </a:r>
            <a:r>
              <a:rPr lang="en-US" altLang="zh-CN" sz="2600" b="1" smtClean="0">
                <a:solidFill>
                  <a:srgbClr val="0000CC"/>
                </a:solidFill>
              </a:rPr>
              <a:t>3.1</a:t>
            </a:r>
            <a:r>
              <a:rPr lang="zh-CN" altLang="en-US" sz="2600" b="1" smtClean="0">
                <a:solidFill>
                  <a:srgbClr val="0000CC"/>
                </a:solidFill>
              </a:rPr>
              <a:t>亿人口的新解放区尚未实行土地改革，封建地主阶级还未完全打倒，农民和地主阶级的矛盾还没有根本解决。同时，新中国财政经济状况十分严峻。</a:t>
            </a:r>
          </a:p>
        </p:txBody>
      </p:sp>
      <p:pic>
        <p:nvPicPr>
          <p:cNvPr id="18435" name="Picture 5" descr="06106205413733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349500"/>
            <a:ext cx="3168650" cy="24463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8436" name="Rectangle 8"/>
          <p:cNvSpPr>
            <a:spLocks noChangeArrowheads="1"/>
          </p:cNvSpPr>
          <p:nvPr/>
        </p:nvSpPr>
        <p:spPr bwMode="auto">
          <a:xfrm>
            <a:off x="5867400" y="4941888"/>
            <a:ext cx="2447925" cy="360362"/>
          </a:xfrm>
          <a:prstGeom prst="rect">
            <a:avLst/>
          </a:prstGeom>
          <a:solidFill>
            <a:schemeClr val="bg1"/>
          </a:solidFill>
          <a:ln w="9525">
            <a:solidFill>
              <a:srgbClr val="FFFF00"/>
            </a:solidFill>
            <a:miter lim="800000"/>
            <a:headEnd/>
            <a:tailEnd/>
          </a:ln>
        </p:spPr>
        <p:txBody>
          <a:bodyPr wrap="none" lIns="90000" tIns="46800" rIns="90000" bIns="46800" anchor="ctr"/>
          <a:lstStyle/>
          <a:p>
            <a:pPr algn="ctr"/>
            <a:r>
              <a:rPr lang="zh-CN" altLang="en-US" b="1" i="0"/>
              <a:t>土地改革法颁布</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7764" name="Rectangle 4"/>
          <p:cNvSpPr>
            <a:spLocks noChangeArrowheads="1"/>
          </p:cNvSpPr>
          <p:nvPr/>
        </p:nvSpPr>
        <p:spPr bwMode="auto">
          <a:xfrm>
            <a:off x="827088" y="2276475"/>
            <a:ext cx="7129462" cy="2736850"/>
          </a:xfrm>
          <a:prstGeom prst="rect">
            <a:avLst/>
          </a:prstGeom>
          <a:solidFill>
            <a:schemeClr val="bg1"/>
          </a:solidFill>
          <a:ln w="9525">
            <a:solidFill>
              <a:srgbClr val="003366"/>
            </a:solidFill>
            <a:miter lim="800000"/>
            <a:headEnd/>
            <a:tailEnd/>
          </a:ln>
        </p:spPr>
        <p:txBody>
          <a:bodyPr/>
          <a:lstStyle/>
          <a:p>
            <a:pPr marL="342900" indent="-342900">
              <a:lnSpc>
                <a:spcPct val="120000"/>
              </a:lnSpc>
              <a:spcBef>
                <a:spcPct val="20000"/>
              </a:spcBef>
            </a:pPr>
            <a:r>
              <a:rPr lang="en-US" altLang="zh-CN" sz="2800" b="1" i="0"/>
              <a:t>          </a:t>
            </a:r>
            <a:r>
              <a:rPr lang="zh-CN" altLang="en-US" sz="2800" b="1">
                <a:solidFill>
                  <a:srgbClr val="990000"/>
                </a:solidFill>
                <a:latin typeface="黑体" pitchFamily="49" charset="-122"/>
                <a:ea typeface="黑体" pitchFamily="49" charset="-122"/>
              </a:rPr>
              <a:t>有些帝国主义分子曾经断言：中国的解放战争虽然取得了胜利，但是财政经济困难将是无法克服的。一些资产阶级分子也讥笑，共产党是军事</a:t>
            </a:r>
            <a:r>
              <a:rPr lang="en-US" altLang="zh-CN" sz="2800" b="1">
                <a:solidFill>
                  <a:srgbClr val="990000"/>
                </a:solidFill>
                <a:latin typeface="黑体" pitchFamily="49" charset="-122"/>
                <a:ea typeface="黑体" pitchFamily="49" charset="-122"/>
              </a:rPr>
              <a:t>100</a:t>
            </a:r>
            <a:r>
              <a:rPr lang="zh-CN" altLang="en-US" sz="2800" b="1">
                <a:solidFill>
                  <a:srgbClr val="990000"/>
                </a:solidFill>
                <a:latin typeface="黑体" pitchFamily="49" charset="-122"/>
                <a:ea typeface="黑体" pitchFamily="49" charset="-122"/>
              </a:rPr>
              <a:t>分，政治</a:t>
            </a:r>
            <a:r>
              <a:rPr lang="en-US" altLang="zh-CN" sz="2800" b="1">
                <a:solidFill>
                  <a:srgbClr val="990000"/>
                </a:solidFill>
                <a:latin typeface="黑体" pitchFamily="49" charset="-122"/>
                <a:ea typeface="黑体" pitchFamily="49" charset="-122"/>
              </a:rPr>
              <a:t>80</a:t>
            </a:r>
            <a:r>
              <a:rPr lang="zh-CN" altLang="en-US" sz="2800" b="1">
                <a:solidFill>
                  <a:srgbClr val="990000"/>
                </a:solidFill>
                <a:latin typeface="黑体" pitchFamily="49" charset="-122"/>
                <a:ea typeface="黑体" pitchFamily="49" charset="-122"/>
              </a:rPr>
              <a:t>分，经济打</a:t>
            </a:r>
            <a:r>
              <a:rPr lang="en-US" altLang="zh-CN" sz="2800" b="1">
                <a:solidFill>
                  <a:srgbClr val="990000"/>
                </a:solidFill>
                <a:latin typeface="黑体" pitchFamily="49" charset="-122"/>
                <a:ea typeface="黑体" pitchFamily="49" charset="-122"/>
              </a:rPr>
              <a:t>0</a:t>
            </a:r>
            <a:r>
              <a:rPr lang="zh-CN" altLang="en-US" sz="2800" b="1">
                <a:solidFill>
                  <a:srgbClr val="990000"/>
                </a:solidFill>
                <a:latin typeface="黑体" pitchFamily="49" charset="-122"/>
                <a:ea typeface="黑体" pitchFamily="49" charset="-122"/>
              </a:rPr>
              <a:t>分。</a:t>
            </a:r>
          </a:p>
        </p:txBody>
      </p:sp>
      <p:pic>
        <p:nvPicPr>
          <p:cNvPr id="19459" name="Picture 7" descr="图片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5963" y="3068638"/>
            <a:ext cx="2411412"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8" descr="图片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539750" y="1989138"/>
            <a:ext cx="2411413"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17764"/>
                                        </p:tgtEl>
                                        <p:attrNameLst>
                                          <p:attrName>style.visibility</p:attrName>
                                        </p:attrNameLst>
                                      </p:cBhvr>
                                      <p:to>
                                        <p:strVal val="visible"/>
                                      </p:to>
                                    </p:set>
                                    <p:anim by="(-#ppt_w*2)" calcmode="lin" valueType="num">
                                      <p:cBhvr rctx="PPT">
                                        <p:cTn id="7" dur="250" autoRev="1" fill="hold">
                                          <p:stCondLst>
                                            <p:cond delay="0"/>
                                          </p:stCondLst>
                                        </p:cTn>
                                        <p:tgtEl>
                                          <p:spTgt spid="117764"/>
                                        </p:tgtEl>
                                        <p:attrNameLst>
                                          <p:attrName>ppt_w</p:attrName>
                                        </p:attrNameLst>
                                      </p:cBhvr>
                                    </p:anim>
                                    <p:anim by="(#ppt_w*0.50)" calcmode="lin" valueType="num">
                                      <p:cBhvr>
                                        <p:cTn id="8" dur="250" decel="50000" autoRev="1" fill="hold">
                                          <p:stCondLst>
                                            <p:cond delay="0"/>
                                          </p:stCondLst>
                                        </p:cTn>
                                        <p:tgtEl>
                                          <p:spTgt spid="117764"/>
                                        </p:tgtEl>
                                        <p:attrNameLst>
                                          <p:attrName>ppt_x</p:attrName>
                                        </p:attrNameLst>
                                      </p:cBhvr>
                                    </p:anim>
                                    <p:anim from="(-#ppt_h/2)" to="(#ppt_y)" calcmode="lin" valueType="num">
                                      <p:cBhvr>
                                        <p:cTn id="9" dur="500" fill="hold">
                                          <p:stCondLst>
                                            <p:cond delay="0"/>
                                          </p:stCondLst>
                                        </p:cTn>
                                        <p:tgtEl>
                                          <p:spTgt spid="117764"/>
                                        </p:tgtEl>
                                        <p:attrNameLst>
                                          <p:attrName>ppt_y</p:attrName>
                                        </p:attrNameLst>
                                      </p:cBhvr>
                                    </p:anim>
                                    <p:animRot by="21600000">
                                      <p:cBhvr>
                                        <p:cTn id="10" dur="500" fill="hold">
                                          <p:stCondLst>
                                            <p:cond delay="0"/>
                                          </p:stCondLst>
                                        </p:cTn>
                                        <p:tgtEl>
                                          <p:spTgt spid="1177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323850" y="1341438"/>
            <a:ext cx="8352606" cy="4895874"/>
          </a:xfrm>
          <a:solidFill>
            <a:schemeClr val="bg1"/>
          </a:solidFill>
          <a:ln>
            <a:solidFill>
              <a:srgbClr val="003366"/>
            </a:solidFill>
            <a:miter lim="800000"/>
            <a:headEnd/>
            <a:tailEnd/>
          </a:ln>
        </p:spPr>
        <p:txBody>
          <a:bodyPr/>
          <a:lstStyle/>
          <a:p>
            <a:pPr eaLnBrk="1" hangingPunct="1">
              <a:lnSpc>
                <a:spcPct val="120000"/>
              </a:lnSpc>
              <a:spcBef>
                <a:spcPct val="0"/>
              </a:spcBef>
              <a:buFontTx/>
              <a:buNone/>
            </a:pPr>
            <a:r>
              <a:rPr lang="en-US" altLang="zh-CN" b="1" dirty="0" smtClean="0">
                <a:latin typeface="黑体" pitchFamily="49" charset="-122"/>
                <a:ea typeface="黑体" pitchFamily="49" charset="-122"/>
              </a:rPr>
              <a:t>  </a:t>
            </a:r>
            <a:r>
              <a:rPr lang="en-US" altLang="zh-CN" sz="2800" b="1" dirty="0" smtClean="0">
                <a:latin typeface="黑体" pitchFamily="49" charset="-122"/>
                <a:ea typeface="黑体" pitchFamily="49" charset="-122"/>
              </a:rPr>
              <a:t>2</a:t>
            </a:r>
            <a:r>
              <a:rPr lang="zh-CN" altLang="en-US" sz="2800" b="1" dirty="0" smtClean="0">
                <a:latin typeface="黑体" pitchFamily="49" charset="-122"/>
                <a:ea typeface="黑体" pitchFamily="49" charset="-122"/>
              </a:rPr>
              <a:t>、新民主主义社会的主要矛盾：</a:t>
            </a:r>
          </a:p>
          <a:p>
            <a:pPr eaLnBrk="1" hangingPunct="1">
              <a:lnSpc>
                <a:spcPct val="120000"/>
              </a:lnSpc>
              <a:spcBef>
                <a:spcPct val="0"/>
              </a:spcBef>
              <a:buFontTx/>
              <a:buNone/>
            </a:pPr>
            <a:r>
              <a:rPr lang="zh-CN" altLang="en-US" b="1" dirty="0" smtClean="0"/>
              <a:t>   </a:t>
            </a:r>
            <a:r>
              <a:rPr lang="zh-CN" altLang="en-US" sz="2400" b="1" dirty="0" smtClean="0"/>
              <a:t>新民主主义社会的</a:t>
            </a:r>
            <a:r>
              <a:rPr lang="zh-CN" altLang="en-US" sz="2400" b="1" dirty="0"/>
              <a:t>阶级构成主要是工人阶级、农民阶级和其他小资产阶级、民族资产阶级等基本的阶级力量。由于农民和手工业者的个体经济既可以自发地走向资本主义，也可以被引导走向社会主义，其本身并不代表一种独立的发展方向。因此，这三种基本的经济成分及与之相联系的三种基本的阶级力量之间的矛盾，就集中表现为社会主义和资本主义两条道路、工人阶级和资产阶级两个阶级的矛盾。随着土地改革的基本完成，</a:t>
            </a:r>
            <a:r>
              <a:rPr lang="zh-CN" altLang="en-US" sz="2400" b="1" dirty="0">
                <a:solidFill>
                  <a:srgbClr val="0033CC"/>
                </a:solidFill>
              </a:rPr>
              <a:t>工人阶级和资产阶级的矛盾逐步成为我国社会的主要矛盾</a:t>
            </a:r>
            <a:r>
              <a:rPr lang="zh-CN" altLang="en-US" sz="2400" b="1" dirty="0" smtClean="0"/>
              <a:t>。</a:t>
            </a:r>
            <a:endParaRPr lang="zh-CN" altLang="en-US" sz="2400" b="1" dirty="0" smtClean="0">
              <a:solidFill>
                <a:schemeClr val="accent2"/>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7524" name="Rectangle 4"/>
          <p:cNvSpPr>
            <a:spLocks noGrp="1" noChangeArrowheads="1"/>
          </p:cNvSpPr>
          <p:nvPr>
            <p:ph type="body" idx="1"/>
          </p:nvPr>
        </p:nvSpPr>
        <p:spPr>
          <a:xfrm>
            <a:off x="323850" y="1196975"/>
            <a:ext cx="8568630" cy="5112345"/>
          </a:xfrm>
          <a:solidFill>
            <a:schemeClr val="bg1"/>
          </a:solidFill>
          <a:ln>
            <a:solidFill>
              <a:srgbClr val="003366"/>
            </a:solidFill>
            <a:miter lim="800000"/>
            <a:headEnd/>
            <a:tailEnd/>
          </a:ln>
        </p:spPr>
        <p:txBody>
          <a:bodyPr/>
          <a:lstStyle/>
          <a:p>
            <a:pPr eaLnBrk="1" hangingPunct="1">
              <a:lnSpc>
                <a:spcPct val="120000"/>
              </a:lnSpc>
              <a:spcBef>
                <a:spcPct val="0"/>
              </a:spcBef>
              <a:buFontTx/>
              <a:buNone/>
            </a:pPr>
            <a:r>
              <a:rPr lang="en-US" altLang="zh-CN" b="1" dirty="0" smtClean="0"/>
              <a:t>    </a:t>
            </a:r>
            <a:r>
              <a:rPr lang="en-US" altLang="zh-CN" sz="2800" b="1" dirty="0" smtClean="0">
                <a:latin typeface="黑体" pitchFamily="49" charset="-122"/>
                <a:ea typeface="黑体" pitchFamily="49" charset="-122"/>
              </a:rPr>
              <a:t>3</a:t>
            </a:r>
            <a:r>
              <a:rPr lang="zh-CN" altLang="en-US" sz="2800" b="1" dirty="0" smtClean="0">
                <a:latin typeface="黑体" pitchFamily="49" charset="-122"/>
                <a:ea typeface="黑体" pitchFamily="49" charset="-122"/>
              </a:rPr>
              <a:t>、新民主主义社会向社会主义过渡的必要性：</a:t>
            </a:r>
          </a:p>
          <a:p>
            <a:pPr eaLnBrk="1" hangingPunct="1">
              <a:lnSpc>
                <a:spcPts val="2780"/>
              </a:lnSpc>
              <a:spcBef>
                <a:spcPct val="0"/>
              </a:spcBef>
              <a:buFontTx/>
              <a:buNone/>
            </a:pPr>
            <a:r>
              <a:rPr lang="zh-CN" altLang="en-US" sz="2800" b="1" dirty="0" smtClean="0"/>
              <a:t>    </a:t>
            </a:r>
            <a:r>
              <a:rPr lang="zh-CN" altLang="en-US" sz="2400" b="1" dirty="0" smtClean="0"/>
              <a:t>在</a:t>
            </a:r>
            <a:r>
              <a:rPr lang="zh-CN" altLang="en-US" sz="2400" b="1" dirty="0"/>
              <a:t>新民主主义社会中，社会主义的因素不论在经济上还是在政治上都已经居于领导地位，但非社会主义因素仍有很大比重。由于社会主义因素居于领导地位，加上当时有利于发展社会主义的国际条件，决定了社会主义因素将不断增长并获得最终胜利，非社会主义因素将不断受到限制和改造。社会主义因素与资本主义因素之间，不可避免地存在着限制与反限制、改造与反改造的斗争。这种斗争的结果，决定着中国社会在一定历史条件下的发展方向。为了促进社会生产力的进一步发展，为了实现国家富强、民族复兴、人民幸福，我国新民主主义社会必须适时地逐步过渡到社会主义社会。新民主主义社会是属于社会主义体系的，是逐步过渡到社会主义社会的过渡性质的社会</a:t>
            </a:r>
            <a:r>
              <a:rPr lang="zh-CN" altLang="en-US" sz="2400" b="1" dirty="0" smtClean="0"/>
              <a:t>。</a:t>
            </a:r>
            <a:endParaRPr lang="zh-CN" altLang="en-US" sz="2400" b="1" dirty="0" smtClean="0">
              <a:solidFill>
                <a:srgbClr val="99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07524">
                                            <p:bg/>
                                          </p:spTgt>
                                        </p:tgtEl>
                                        <p:attrNameLst>
                                          <p:attrName>style.visibility</p:attrName>
                                        </p:attrNameLst>
                                      </p:cBhvr>
                                      <p:to>
                                        <p:strVal val="visible"/>
                                      </p:to>
                                    </p:set>
                                    <p:anim calcmode="lin" valueType="num">
                                      <p:cBhvr>
                                        <p:cTn id="7" dur="500" fill="hold"/>
                                        <p:tgtEl>
                                          <p:spTgt spid="107524">
                                            <p:bg/>
                                          </p:spTgt>
                                        </p:tgtEl>
                                        <p:attrNameLst>
                                          <p:attrName>ppt_w</p:attrName>
                                        </p:attrNameLst>
                                      </p:cBhvr>
                                      <p:tavLst>
                                        <p:tav tm="0">
                                          <p:val>
                                            <p:fltVal val="0"/>
                                          </p:val>
                                        </p:tav>
                                        <p:tav tm="100000">
                                          <p:val>
                                            <p:strVal val="#ppt_w"/>
                                          </p:val>
                                        </p:tav>
                                      </p:tavLst>
                                    </p:anim>
                                    <p:anim calcmode="lin" valueType="num">
                                      <p:cBhvr>
                                        <p:cTn id="8" dur="500" fill="hold"/>
                                        <p:tgtEl>
                                          <p:spTgt spid="107524">
                                            <p:bg/>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07524">
                                            <p:txEl>
                                              <p:pRg st="0" end="0"/>
                                            </p:txEl>
                                          </p:spTgt>
                                        </p:tgtEl>
                                        <p:attrNameLst>
                                          <p:attrName>style.visibility</p:attrName>
                                        </p:attrNameLst>
                                      </p:cBhvr>
                                      <p:to>
                                        <p:strVal val="visible"/>
                                      </p:to>
                                    </p:set>
                                    <p:anim calcmode="lin" valueType="num">
                                      <p:cBhvr>
                                        <p:cTn id="13" dur="500" fill="hold"/>
                                        <p:tgtEl>
                                          <p:spTgt spid="10752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0752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07524">
                                            <p:txEl>
                                              <p:pRg st="1" end="1"/>
                                            </p:txEl>
                                          </p:spTgt>
                                        </p:tgtEl>
                                        <p:attrNameLst>
                                          <p:attrName>style.visibility</p:attrName>
                                        </p:attrNameLst>
                                      </p:cBhvr>
                                      <p:to>
                                        <p:strVal val="visible"/>
                                      </p:to>
                                    </p:set>
                                    <p:anim calcmode="lin" valueType="num">
                                      <p:cBhvr>
                                        <p:cTn id="19" dur="500" fill="hold"/>
                                        <p:tgtEl>
                                          <p:spTgt spid="107524">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107524">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95288" y="1268760"/>
            <a:ext cx="8424862" cy="1223615"/>
          </a:xfrm>
          <a:solidFill>
            <a:srgbClr val="800000"/>
          </a:solidFill>
          <a:ln>
            <a:solidFill>
              <a:schemeClr val="bg1"/>
            </a:solidFill>
            <a:miter lim="800000"/>
            <a:headEnd/>
            <a:tailEnd/>
          </a:ln>
        </p:spPr>
        <p:txBody>
          <a:bodyPr/>
          <a:lstStyle/>
          <a:p>
            <a:pPr algn="l" eaLnBrk="1" hangingPunct="1"/>
            <a:r>
              <a:rPr lang="zh-CN" altLang="en-US" sz="3600" b="1" dirty="0" smtClean="0">
                <a:solidFill>
                  <a:srgbClr val="FFFF00"/>
                </a:solidFill>
                <a:ea typeface="黑体" pitchFamily="49" charset="-122"/>
              </a:rPr>
              <a:t>二、党在过渡时期的总路线及其理论</a:t>
            </a:r>
            <a:r>
              <a:rPr lang="en-US" altLang="zh-CN" sz="3600" b="1" dirty="0" smtClean="0">
                <a:solidFill>
                  <a:srgbClr val="FFFF00"/>
                </a:solidFill>
                <a:ea typeface="黑体" pitchFamily="49" charset="-122"/>
              </a:rPr>
              <a:t/>
            </a:r>
            <a:br>
              <a:rPr lang="en-US" altLang="zh-CN" sz="3600" b="1" dirty="0" smtClean="0">
                <a:solidFill>
                  <a:srgbClr val="FFFF00"/>
                </a:solidFill>
                <a:ea typeface="黑体" pitchFamily="49" charset="-122"/>
              </a:rPr>
            </a:br>
            <a:r>
              <a:rPr lang="en-US" altLang="zh-CN" sz="3600" b="1" dirty="0">
                <a:solidFill>
                  <a:srgbClr val="FFFF00"/>
                </a:solidFill>
                <a:ea typeface="黑体" pitchFamily="49" charset="-122"/>
              </a:rPr>
              <a:t> </a:t>
            </a:r>
            <a:r>
              <a:rPr lang="en-US" altLang="zh-CN" sz="3600" b="1" dirty="0" smtClean="0">
                <a:solidFill>
                  <a:srgbClr val="FFFF00"/>
                </a:solidFill>
                <a:ea typeface="黑体" pitchFamily="49" charset="-122"/>
              </a:rPr>
              <a:t>      </a:t>
            </a:r>
            <a:r>
              <a:rPr lang="zh-CN" altLang="en-US" sz="3600" b="1" dirty="0" smtClean="0">
                <a:solidFill>
                  <a:srgbClr val="FFFF00"/>
                </a:solidFill>
                <a:ea typeface="黑体" pitchFamily="49" charset="-122"/>
              </a:rPr>
              <a:t>依据</a:t>
            </a:r>
          </a:p>
        </p:txBody>
      </p:sp>
      <p:sp>
        <p:nvSpPr>
          <p:cNvPr id="23555" name="AutoShape 7"/>
          <p:cNvSpPr>
            <a:spLocks noChangeArrowheads="1"/>
          </p:cNvSpPr>
          <p:nvPr/>
        </p:nvSpPr>
        <p:spPr bwMode="auto">
          <a:xfrm>
            <a:off x="395288" y="2708275"/>
            <a:ext cx="8424862" cy="3024188"/>
          </a:xfrm>
          <a:prstGeom prst="roundRect">
            <a:avLst>
              <a:gd name="adj" fmla="val 16667"/>
            </a:avLst>
          </a:prstGeom>
          <a:solidFill>
            <a:schemeClr val="bg1"/>
          </a:solidFill>
          <a:ln w="9525">
            <a:solidFill>
              <a:srgbClr val="FFFF00"/>
            </a:solidFill>
            <a:round/>
            <a:headEnd/>
            <a:tailEnd/>
          </a:ln>
        </p:spPr>
        <p:txBody>
          <a:bodyPr wrap="none" lIns="90000" tIns="46800" rIns="90000" bIns="46800" anchor="ctr"/>
          <a:lstStyle/>
          <a:p>
            <a:endParaRPr lang="zh-CN" altLang="en-US"/>
          </a:p>
        </p:txBody>
      </p:sp>
      <p:sp>
        <p:nvSpPr>
          <p:cNvPr id="17416" name="Rectangle 8"/>
          <p:cNvSpPr>
            <a:spLocks noChangeArrowheads="1"/>
          </p:cNvSpPr>
          <p:nvPr/>
        </p:nvSpPr>
        <p:spPr bwMode="auto">
          <a:xfrm>
            <a:off x="611188" y="3036888"/>
            <a:ext cx="77057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nSpc>
                <a:spcPct val="120000"/>
              </a:lnSpc>
            </a:pPr>
            <a:r>
              <a:rPr kumimoji="1" lang="en-US" altLang="zh-CN" sz="2800" b="1" i="0">
                <a:solidFill>
                  <a:srgbClr val="0000FF"/>
                </a:solidFill>
                <a:latin typeface="Times New Roman" pitchFamily="18" charset="0"/>
                <a:ea typeface="仿宋_GB2312" pitchFamily="49" charset="-122"/>
              </a:rPr>
              <a:t>        </a:t>
            </a:r>
            <a:r>
              <a:rPr kumimoji="1" lang="zh-CN" altLang="en-US" sz="2800" b="1" i="0">
                <a:solidFill>
                  <a:srgbClr val="0000FF"/>
                </a:solidFill>
                <a:latin typeface="Times New Roman" pitchFamily="18" charset="0"/>
                <a:ea typeface="仿宋_GB2312" pitchFamily="49" charset="-122"/>
              </a:rPr>
              <a:t>中国必须要走社会主义道路，新民主主义社会要过渡到社会主义社会，这在民主革命时期已经明确。但是对于</a:t>
            </a:r>
            <a:r>
              <a:rPr kumimoji="1" lang="zh-CN" altLang="en-US" sz="2800" b="1" i="0">
                <a:solidFill>
                  <a:srgbClr val="FF3300"/>
                </a:solidFill>
                <a:latin typeface="Times New Roman" pitchFamily="18" charset="0"/>
                <a:ea typeface="仿宋_GB2312" pitchFamily="49" charset="-122"/>
              </a:rPr>
              <a:t>何时过渡</a:t>
            </a:r>
            <a:r>
              <a:rPr kumimoji="1" lang="zh-CN" altLang="en-US" sz="2800" b="1" i="0">
                <a:solidFill>
                  <a:srgbClr val="0000FF"/>
                </a:solidFill>
                <a:latin typeface="Times New Roman" pitchFamily="18" charset="0"/>
                <a:ea typeface="仿宋_GB2312" pitchFamily="49" charset="-122"/>
              </a:rPr>
              <a:t>？</a:t>
            </a:r>
            <a:r>
              <a:rPr kumimoji="1" lang="zh-CN" altLang="en-US" sz="2800" b="1" i="0">
                <a:solidFill>
                  <a:srgbClr val="FF3300"/>
                </a:solidFill>
                <a:latin typeface="Times New Roman" pitchFamily="18" charset="0"/>
                <a:ea typeface="仿宋_GB2312" pitchFamily="49" charset="-122"/>
              </a:rPr>
              <a:t>怎样过渡</a:t>
            </a:r>
            <a:r>
              <a:rPr kumimoji="1" lang="zh-CN" altLang="en-US" sz="2800" b="1" i="0">
                <a:solidFill>
                  <a:srgbClr val="0000FF"/>
                </a:solidFill>
                <a:latin typeface="Times New Roman" pitchFamily="18" charset="0"/>
                <a:ea typeface="仿宋_GB2312" pitchFamily="49" charset="-122"/>
              </a:rPr>
              <a:t>？毛泽东和党的其他领导人的认识经历了发展变化过程。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blinds(horizontal)">
                                      <p:cBhvr>
                                        <p:cTn id="7" dur="500"/>
                                        <p:tgtEl>
                                          <p:spTgt spid="1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578" name="Rectangle 15"/>
          <p:cNvSpPr>
            <a:spLocks noGrp="1" noChangeArrowheads="1"/>
          </p:cNvSpPr>
          <p:nvPr>
            <p:ph type="title"/>
          </p:nvPr>
        </p:nvSpPr>
        <p:spPr>
          <a:xfrm>
            <a:off x="428625" y="1214438"/>
            <a:ext cx="7286625" cy="785812"/>
          </a:xfrm>
          <a:solidFill>
            <a:schemeClr val="bg1"/>
          </a:solidFill>
        </p:spPr>
        <p:txBody>
          <a:bodyPr/>
          <a:lstStyle/>
          <a:p>
            <a:pPr algn="l" eaLnBrk="1" hangingPunct="1"/>
            <a:r>
              <a:rPr lang="zh-CN" altLang="en-US" sz="3600" b="1" smtClean="0">
                <a:ea typeface="黑体" pitchFamily="49" charset="-122"/>
              </a:rPr>
              <a:t>（一）向社会主义过渡的三大设想</a:t>
            </a:r>
          </a:p>
        </p:txBody>
      </p:sp>
      <p:sp>
        <p:nvSpPr>
          <p:cNvPr id="7" name="Rectangle 2"/>
          <p:cNvSpPr>
            <a:spLocks noChangeArrowheads="1"/>
          </p:cNvSpPr>
          <p:nvPr/>
        </p:nvSpPr>
        <p:spPr bwMode="auto">
          <a:xfrm>
            <a:off x="1500188" y="2571750"/>
            <a:ext cx="5400675" cy="531813"/>
          </a:xfrm>
          <a:prstGeom prst="rect">
            <a:avLst/>
          </a:prstGeom>
          <a:solidFill>
            <a:srgbClr val="FFFFCC"/>
          </a:solidFill>
          <a:ln w="12700">
            <a:solidFill>
              <a:srgbClr val="0000FF"/>
            </a:solidFill>
            <a:miter lim="800000"/>
            <a:headEnd/>
            <a:tailEnd/>
          </a:ln>
          <a:effectLst/>
        </p:spPr>
        <p:txBody>
          <a:bodyPr anchor="ctr">
            <a:spAutoFit/>
          </a:bodyPr>
          <a:lstStyle/>
          <a:p>
            <a:pPr>
              <a:defRPr/>
            </a:pPr>
            <a:r>
              <a:rPr kumimoji="1" lang="en-US" altLang="zh-CN" sz="2800" b="1" dirty="0">
                <a:solidFill>
                  <a:srgbClr val="996633"/>
                </a:solidFill>
                <a:effectLst>
                  <a:outerShdw blurRad="38100" dist="38100" dir="2700000" algn="tl">
                    <a:srgbClr val="000000"/>
                  </a:outerShdw>
                </a:effectLst>
                <a:latin typeface="Times New Roman" pitchFamily="18" charset="0"/>
                <a:ea typeface="楷体_GB2312" pitchFamily="49" charset="-122"/>
              </a:rPr>
              <a:t>     “</a:t>
            </a:r>
            <a:r>
              <a:rPr kumimoji="1" lang="zh-CN" altLang="en-US" sz="2800" b="1" dirty="0">
                <a:solidFill>
                  <a:srgbClr val="996633"/>
                </a:solidFill>
                <a:effectLst>
                  <a:outerShdw blurRad="38100" dist="38100" dir="2700000" algn="tl">
                    <a:srgbClr val="000000"/>
                  </a:outerShdw>
                </a:effectLst>
                <a:latin typeface="Times New Roman" pitchFamily="18" charset="0"/>
                <a:ea typeface="楷体_GB2312" pitchFamily="49" charset="-122"/>
              </a:rPr>
              <a:t>两个转变”同时并举的思想</a:t>
            </a:r>
            <a:r>
              <a:rPr kumimoji="1" lang="zh-CN" altLang="en-US" sz="2800" b="1" dirty="0">
                <a:solidFill>
                  <a:srgbClr val="CCCC00"/>
                </a:solidFill>
                <a:effectLst>
                  <a:outerShdw blurRad="38100" dist="38100" dir="2700000" algn="tl">
                    <a:srgbClr val="000000"/>
                  </a:outerShdw>
                </a:effectLst>
                <a:latin typeface="Times New Roman" pitchFamily="18" charset="0"/>
                <a:ea typeface="楷体_GB2312" pitchFamily="49" charset="-122"/>
              </a:rPr>
              <a:t> </a:t>
            </a:r>
          </a:p>
        </p:txBody>
      </p:sp>
      <p:sp>
        <p:nvSpPr>
          <p:cNvPr id="8" name="Rectangle 5"/>
          <p:cNvSpPr>
            <a:spLocks noChangeArrowheads="1"/>
          </p:cNvSpPr>
          <p:nvPr/>
        </p:nvSpPr>
        <p:spPr bwMode="auto">
          <a:xfrm>
            <a:off x="428625" y="2143125"/>
            <a:ext cx="1366838" cy="531813"/>
          </a:xfrm>
          <a:prstGeom prst="rect">
            <a:avLst/>
          </a:prstGeom>
          <a:solidFill>
            <a:srgbClr val="66FFFF"/>
          </a:solidFill>
          <a:ln w="12700">
            <a:solidFill>
              <a:srgbClr val="0000FF"/>
            </a:solidFill>
            <a:miter lim="800000"/>
            <a:headEnd/>
            <a:tailEnd/>
          </a:ln>
          <a:effectLst/>
        </p:spPr>
        <p:txBody>
          <a:bodyPr anchor="ctr">
            <a:spAutoFit/>
          </a:bodyPr>
          <a:lstStyle/>
          <a:p>
            <a:pPr>
              <a:defRPr/>
            </a:pPr>
            <a:r>
              <a:rPr kumimoji="1"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之一</a:t>
            </a:r>
            <a:r>
              <a:rPr kumimoji="1"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a:t>
            </a:r>
          </a:p>
        </p:txBody>
      </p:sp>
      <p:pic>
        <p:nvPicPr>
          <p:cNvPr id="9" name="Picture 7" descr="1949七届二中全会"/>
          <p:cNvPicPr>
            <a:picLocks noChangeAspect="1" noChangeArrowheads="1"/>
          </p:cNvPicPr>
          <p:nvPr/>
        </p:nvPicPr>
        <p:blipFill>
          <a:blip r:embed="rId3">
            <a:lum bright="12000" contrast="12000"/>
          </a:blip>
          <a:srcRect r="3452"/>
          <a:stretch>
            <a:fillRect/>
          </a:stretch>
        </p:blipFill>
        <p:spPr bwMode="auto">
          <a:xfrm>
            <a:off x="4572000" y="3357563"/>
            <a:ext cx="2305050" cy="2951162"/>
          </a:xfrm>
          <a:prstGeom prst="rect">
            <a:avLst/>
          </a:prstGeom>
          <a:noFill/>
          <a:ln w="38100">
            <a:noFill/>
            <a:miter lim="800000"/>
            <a:headEnd/>
            <a:tailEnd/>
          </a:ln>
          <a:effectLst>
            <a:outerShdw dist="125724" dir="2700000" algn="ctr" rotWithShape="0">
              <a:srgbClr val="996600"/>
            </a:outerShdw>
          </a:effectLst>
        </p:spPr>
      </p:pic>
      <p:sp>
        <p:nvSpPr>
          <p:cNvPr id="24582" name="Rectangle 8"/>
          <p:cNvSpPr>
            <a:spLocks noChangeArrowheads="1"/>
          </p:cNvSpPr>
          <p:nvPr/>
        </p:nvSpPr>
        <p:spPr bwMode="auto">
          <a:xfrm>
            <a:off x="500063" y="3349625"/>
            <a:ext cx="3927475" cy="3046413"/>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spcBef>
                <a:spcPct val="20000"/>
              </a:spcBef>
              <a:buClr>
                <a:schemeClr val="hlink"/>
              </a:buClr>
              <a:buSzPct val="75000"/>
              <a:buFont typeface="Wingdings" pitchFamily="2" charset="2"/>
              <a:buNone/>
            </a:pPr>
            <a:r>
              <a:rPr lang="en-US" altLang="zh-CN" sz="2400" b="1" i="0">
                <a:solidFill>
                  <a:srgbClr val="000000"/>
                </a:solidFill>
              </a:rPr>
              <a:t>1949</a:t>
            </a:r>
            <a:r>
              <a:rPr lang="zh-CN" altLang="en-US" sz="2400" b="1" i="0">
                <a:solidFill>
                  <a:srgbClr val="000000"/>
                </a:solidFill>
              </a:rPr>
              <a:t>年毛泽东在七届二中全会上提出“使中国有可能稳步地由农业国转变为工业国，由新民主主义国家转变为社会主义国家”，即“两个转变”同时并举的思想。当时预计的过渡时间大约</a:t>
            </a:r>
            <a:r>
              <a:rPr lang="en-US" altLang="zh-CN" sz="2400" b="1" i="0">
                <a:solidFill>
                  <a:srgbClr val="000000"/>
                </a:solidFill>
              </a:rPr>
              <a:t>10</a:t>
            </a:r>
            <a:r>
              <a:rPr lang="zh-CN" altLang="en-US" sz="2400" b="1" i="0">
                <a:solidFill>
                  <a:srgbClr val="000000"/>
                </a:solidFill>
              </a:rPr>
              <a:t>年、</a:t>
            </a:r>
            <a:r>
              <a:rPr lang="en-US" altLang="zh-CN" sz="2400" b="1" i="0">
                <a:solidFill>
                  <a:srgbClr val="000000"/>
                </a:solidFill>
              </a:rPr>
              <a:t>15</a:t>
            </a:r>
            <a:r>
              <a:rPr lang="zh-CN" altLang="en-US" sz="2400" b="1" i="0">
                <a:solidFill>
                  <a:srgbClr val="000000"/>
                </a:solidFill>
              </a:rPr>
              <a:t>年或</a:t>
            </a:r>
            <a:r>
              <a:rPr lang="en-US" altLang="zh-CN" sz="2400" b="1" i="0">
                <a:solidFill>
                  <a:srgbClr val="000000"/>
                </a:solidFill>
              </a:rPr>
              <a:t>20</a:t>
            </a:r>
            <a:r>
              <a:rPr lang="zh-CN" altLang="en-US" sz="2400" b="1" i="0">
                <a:solidFill>
                  <a:srgbClr val="000000"/>
                </a:solidFill>
              </a:rPr>
              <a:t>年。</a:t>
            </a:r>
          </a:p>
        </p:txBody>
      </p:sp>
      <p:pic>
        <p:nvPicPr>
          <p:cNvPr id="24583" name="Picture 9" descr="u=1779171037,455073381&amp;fm=6&amp;gp=3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3357563"/>
            <a:ext cx="2016125"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2402" name="Rectangle 2" descr="5%"/>
          <p:cNvSpPr>
            <a:spLocks noChangeArrowheads="1"/>
          </p:cNvSpPr>
          <p:nvPr/>
        </p:nvSpPr>
        <p:spPr bwMode="auto">
          <a:xfrm>
            <a:off x="642938" y="2071688"/>
            <a:ext cx="7889502" cy="3410164"/>
          </a:xfrm>
          <a:prstGeom prst="rect">
            <a:avLst/>
          </a:prstGeom>
          <a:pattFill prst="pct5">
            <a:fgClr>
              <a:schemeClr val="accent1"/>
            </a:fgClr>
            <a:bgClr>
              <a:srgbClr val="FFFFFF"/>
            </a:bgClr>
          </a:pattFill>
          <a:ln w="19050">
            <a:solidFill>
              <a:srgbClr val="FFFF00"/>
            </a:solidFill>
            <a:miter lim="800000"/>
            <a:headEnd/>
            <a:tailEnd/>
          </a:ln>
        </p:spPr>
        <p:txBody>
          <a:bodyPr wrap="square">
            <a:spAutoFit/>
          </a:bodyPr>
          <a:lstStyle/>
          <a:p>
            <a:pPr>
              <a:lnSpc>
                <a:spcPct val="110000"/>
              </a:lnSpc>
            </a:pPr>
            <a:r>
              <a:rPr lang="zh-CN" altLang="en-US" sz="2800" b="1" i="0" dirty="0" smtClean="0"/>
              <a:t>     为</a:t>
            </a:r>
            <a:r>
              <a:rPr lang="zh-CN" altLang="en-US" sz="2800" b="1" i="0" dirty="0"/>
              <a:t>有牺牲多壮志，敢教日月换新天。经过二十八年的浴血奋战和顽强奋斗，中华人民共和国成立了，中国人民真正成为国家的主人，中华民族进入发展进步的新纪元。山河重整，百废待兴，接下来该怎么走？如何改造旧社会，建立新社会？如何尽快实现国家工业化？社会主义改造理论就是对这一系列崭新课题的创造性回答。</a:t>
            </a:r>
            <a:endParaRPr kumimoji="1" lang="en-US" altLang="zh-CN" b="1" i="0" dirty="0">
              <a:solidFill>
                <a:srgbClr val="0000FF"/>
              </a:solidFill>
              <a:latin typeface="楷体_GB2312" pitchFamily="49" charset="-122"/>
              <a:ea typeface="楷体_GB2312" pitchFamily="49" charset="-122"/>
            </a:endParaRPr>
          </a:p>
        </p:txBody>
      </p:sp>
      <p:pic>
        <p:nvPicPr>
          <p:cNvPr id="6147" name="Picture 8" descr="图片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850" y="5423951"/>
            <a:ext cx="8534400" cy="86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0" descr="图片3"/>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2320" y="2141536"/>
            <a:ext cx="3587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Box 5"/>
          <p:cNvSpPr txBox="1">
            <a:spLocks noChangeArrowheads="1"/>
          </p:cNvSpPr>
          <p:nvPr/>
        </p:nvSpPr>
        <p:spPr bwMode="auto">
          <a:xfrm>
            <a:off x="642938" y="1214438"/>
            <a:ext cx="2143125" cy="6461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r>
              <a:rPr lang="zh-CN" altLang="en-US" sz="3600" b="1" i="0">
                <a:latin typeface="黑体" pitchFamily="49" charset="-122"/>
                <a:ea typeface="黑体" pitchFamily="49" charset="-122"/>
              </a:rPr>
              <a:t>开篇的话</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blinds(horizontal)">
                                      <p:cBhvr>
                                        <p:cTn id="7" dur="500"/>
                                        <p:tgtEl>
                                          <p:spTgt spid="10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02" name="Rectangle 6"/>
          <p:cNvSpPr>
            <a:spLocks noChangeArrowheads="1"/>
          </p:cNvSpPr>
          <p:nvPr/>
        </p:nvSpPr>
        <p:spPr bwMode="auto">
          <a:xfrm>
            <a:off x="1285875" y="3143250"/>
            <a:ext cx="7345363" cy="857250"/>
          </a:xfrm>
          <a:prstGeom prst="rect">
            <a:avLst/>
          </a:prstGeom>
          <a:solidFill>
            <a:srgbClr val="800000"/>
          </a:solidFill>
          <a:ln w="9525">
            <a:solidFill>
              <a:schemeClr val="bg1"/>
            </a:solidFill>
            <a:miter lim="800000"/>
            <a:headEnd/>
            <a:tailEnd/>
          </a:ln>
        </p:spPr>
        <p:txBody>
          <a:bodyPr/>
          <a:lstStyle/>
          <a:p>
            <a:pPr marL="342900" indent="-342900">
              <a:lnSpc>
                <a:spcPct val="120000"/>
              </a:lnSpc>
              <a:spcBef>
                <a:spcPct val="20000"/>
              </a:spcBef>
            </a:pPr>
            <a:r>
              <a:rPr lang="en-US" altLang="zh-CN" sz="2400" b="1" i="0"/>
              <a:t>    </a:t>
            </a:r>
            <a:r>
              <a:rPr lang="zh-CN" altLang="en-US" sz="2400" b="1" i="0">
                <a:solidFill>
                  <a:schemeClr val="bg1"/>
                </a:solidFill>
                <a:latin typeface="黑体" pitchFamily="49" charset="-122"/>
                <a:ea typeface="黑体" pitchFamily="49" charset="-122"/>
              </a:rPr>
              <a:t>在过渡的时间上，认为需要一个相当长的新民主主义建设阶段，一般估计为</a:t>
            </a:r>
            <a:r>
              <a:rPr lang="en-US" altLang="zh-CN" sz="2400" b="1" i="0">
                <a:solidFill>
                  <a:schemeClr val="bg1"/>
                </a:solidFill>
                <a:latin typeface="黑体" pitchFamily="49" charset="-122"/>
                <a:ea typeface="黑体" pitchFamily="49" charset="-122"/>
              </a:rPr>
              <a:t>15</a:t>
            </a:r>
            <a:r>
              <a:rPr lang="zh-CN" altLang="en-US" sz="2400" b="1" i="0">
                <a:solidFill>
                  <a:schemeClr val="bg1"/>
                </a:solidFill>
                <a:latin typeface="黑体" pitchFamily="49" charset="-122"/>
                <a:ea typeface="黑体" pitchFamily="49" charset="-122"/>
              </a:rPr>
              <a:t>年到</a:t>
            </a:r>
            <a:r>
              <a:rPr lang="en-US" altLang="zh-CN" sz="2400" b="1" i="0">
                <a:solidFill>
                  <a:schemeClr val="bg1"/>
                </a:solidFill>
                <a:latin typeface="黑体" pitchFamily="49" charset="-122"/>
                <a:ea typeface="黑体" pitchFamily="49" charset="-122"/>
              </a:rPr>
              <a:t>20</a:t>
            </a:r>
            <a:r>
              <a:rPr lang="zh-CN" altLang="en-US" sz="2400" b="1" i="0">
                <a:solidFill>
                  <a:schemeClr val="bg1"/>
                </a:solidFill>
                <a:latin typeface="黑体" pitchFamily="49" charset="-122"/>
                <a:ea typeface="黑体" pitchFamily="49" charset="-122"/>
              </a:rPr>
              <a:t>年时间</a:t>
            </a:r>
            <a:endParaRPr lang="zh-CN" altLang="en-US" sz="2400" i="0">
              <a:solidFill>
                <a:schemeClr val="bg1"/>
              </a:solidFill>
              <a:latin typeface="黑体" pitchFamily="49" charset="-122"/>
              <a:ea typeface="黑体" pitchFamily="49" charset="-122"/>
            </a:endParaRPr>
          </a:p>
        </p:txBody>
      </p:sp>
      <p:sp>
        <p:nvSpPr>
          <p:cNvPr id="25603" name="Rectangle 7"/>
          <p:cNvSpPr>
            <a:spLocks noChangeArrowheads="1"/>
          </p:cNvSpPr>
          <p:nvPr/>
        </p:nvSpPr>
        <p:spPr bwMode="auto">
          <a:xfrm>
            <a:off x="1258888" y="5072063"/>
            <a:ext cx="7345362" cy="1309687"/>
          </a:xfrm>
          <a:prstGeom prst="rect">
            <a:avLst/>
          </a:prstGeom>
          <a:solidFill>
            <a:srgbClr val="003366"/>
          </a:solidFill>
          <a:ln w="9525">
            <a:solidFill>
              <a:schemeClr val="bg1"/>
            </a:solidFill>
            <a:miter lim="800000"/>
            <a:headEnd/>
            <a:tailEnd/>
          </a:ln>
        </p:spPr>
        <p:txBody>
          <a:bodyPr/>
          <a:lstStyle/>
          <a:p>
            <a:pPr marL="342900" indent="-342900">
              <a:lnSpc>
                <a:spcPct val="120000"/>
              </a:lnSpc>
              <a:spcBef>
                <a:spcPct val="20000"/>
              </a:spcBef>
            </a:pPr>
            <a:r>
              <a:rPr lang="en-US" altLang="zh-CN" sz="2400" b="1" i="0"/>
              <a:t>    </a:t>
            </a:r>
            <a:r>
              <a:rPr lang="zh-CN" altLang="en-US" sz="2400" b="1" i="0">
                <a:solidFill>
                  <a:schemeClr val="bg1"/>
                </a:solidFill>
                <a:ea typeface="黑体" pitchFamily="49" charset="-122"/>
              </a:rPr>
              <a:t>在过渡的步骤和方式上，认为当工业发展了、国营经济壮大了的时候，就可以一步实行资本主义工商业的国有化和个体农业的集体化</a:t>
            </a:r>
          </a:p>
        </p:txBody>
      </p:sp>
      <p:sp>
        <p:nvSpPr>
          <p:cNvPr id="25604" name="Rectangle 8"/>
          <p:cNvSpPr>
            <a:spLocks noChangeArrowheads="1"/>
          </p:cNvSpPr>
          <p:nvPr/>
        </p:nvSpPr>
        <p:spPr bwMode="auto">
          <a:xfrm>
            <a:off x="1285875" y="4071938"/>
            <a:ext cx="7345363" cy="866775"/>
          </a:xfrm>
          <a:prstGeom prst="rect">
            <a:avLst/>
          </a:prstGeom>
          <a:solidFill>
            <a:srgbClr val="003300"/>
          </a:solidFill>
          <a:ln w="9525">
            <a:solidFill>
              <a:schemeClr val="bg1"/>
            </a:solidFill>
            <a:miter lim="800000"/>
            <a:headEnd/>
            <a:tailEnd/>
          </a:ln>
        </p:spPr>
        <p:txBody>
          <a:bodyPr/>
          <a:lstStyle/>
          <a:p>
            <a:pPr marL="342900" indent="-342900">
              <a:lnSpc>
                <a:spcPct val="120000"/>
              </a:lnSpc>
              <a:spcBef>
                <a:spcPct val="20000"/>
              </a:spcBef>
            </a:pPr>
            <a:r>
              <a:rPr lang="en-US" altLang="zh-CN" sz="2400" b="1" i="0"/>
              <a:t>     </a:t>
            </a:r>
            <a:r>
              <a:rPr lang="zh-CN" altLang="en-US" sz="2400" b="1" i="0">
                <a:solidFill>
                  <a:schemeClr val="bg1"/>
                </a:solidFill>
                <a:ea typeface="黑体" pitchFamily="49" charset="-122"/>
              </a:rPr>
              <a:t>在转变条件上，认为只有实现了国家工业化，才能实现私营工业国有化和农业集体化</a:t>
            </a:r>
          </a:p>
        </p:txBody>
      </p:sp>
      <p:pic>
        <p:nvPicPr>
          <p:cNvPr id="25605" name="Picture 9" descr="200904241240469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77056" y="4506119"/>
            <a:ext cx="23050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Line 11"/>
          <p:cNvSpPr>
            <a:spLocks noChangeShapeType="1"/>
          </p:cNvSpPr>
          <p:nvPr/>
        </p:nvSpPr>
        <p:spPr bwMode="auto">
          <a:xfrm>
            <a:off x="642938" y="3571875"/>
            <a:ext cx="647700" cy="0"/>
          </a:xfrm>
          <a:prstGeom prst="line">
            <a:avLst/>
          </a:prstGeom>
          <a:noFill/>
          <a:ln w="76200">
            <a:solidFill>
              <a:srgbClr val="FFFF00"/>
            </a:solidFill>
            <a:round/>
            <a:headEnd/>
            <a:tailEnd type="stealth"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07" name="Line 12"/>
          <p:cNvSpPr>
            <a:spLocks noChangeShapeType="1"/>
          </p:cNvSpPr>
          <p:nvPr/>
        </p:nvSpPr>
        <p:spPr bwMode="auto">
          <a:xfrm>
            <a:off x="642938" y="4500563"/>
            <a:ext cx="647700" cy="0"/>
          </a:xfrm>
          <a:prstGeom prst="line">
            <a:avLst/>
          </a:prstGeom>
          <a:noFill/>
          <a:ln w="76200">
            <a:solidFill>
              <a:srgbClr val="FFFF00"/>
            </a:solidFill>
            <a:round/>
            <a:headEnd/>
            <a:tailEnd type="stealth"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08" name="Line 13"/>
          <p:cNvSpPr>
            <a:spLocks noChangeShapeType="1"/>
          </p:cNvSpPr>
          <p:nvPr/>
        </p:nvSpPr>
        <p:spPr bwMode="auto">
          <a:xfrm>
            <a:off x="611188" y="5661025"/>
            <a:ext cx="647700" cy="0"/>
          </a:xfrm>
          <a:prstGeom prst="line">
            <a:avLst/>
          </a:prstGeom>
          <a:noFill/>
          <a:ln w="76200">
            <a:solidFill>
              <a:srgbClr val="FFFF00"/>
            </a:solidFill>
            <a:round/>
            <a:headEnd/>
            <a:tailEnd type="stealth"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1" name="Rectangle 4"/>
          <p:cNvSpPr>
            <a:spLocks noChangeArrowheads="1"/>
          </p:cNvSpPr>
          <p:nvPr/>
        </p:nvSpPr>
        <p:spPr bwMode="auto">
          <a:xfrm>
            <a:off x="1714500" y="1357313"/>
            <a:ext cx="5957888" cy="531812"/>
          </a:xfrm>
          <a:prstGeom prst="rect">
            <a:avLst/>
          </a:prstGeom>
          <a:solidFill>
            <a:srgbClr val="FFFFCC"/>
          </a:solidFill>
          <a:ln w="12700">
            <a:solidFill>
              <a:srgbClr val="0000FF"/>
            </a:solidFill>
            <a:miter lim="800000"/>
            <a:headEnd/>
            <a:tailEnd/>
          </a:ln>
          <a:effectLst/>
        </p:spPr>
        <p:txBody>
          <a:bodyPr anchor="ctr">
            <a:spAutoFit/>
          </a:bodyPr>
          <a:lstStyle/>
          <a:p>
            <a:pPr>
              <a:defRPr/>
            </a:pPr>
            <a:r>
              <a:rPr kumimoji="1" lang="zh-CN" altLang="en-US" sz="2800" b="1">
                <a:solidFill>
                  <a:srgbClr val="996633"/>
                </a:solidFill>
                <a:effectLst>
                  <a:outerShdw blurRad="38100" dist="38100" dir="2700000" algn="tl">
                    <a:srgbClr val="000000"/>
                  </a:outerShdw>
                </a:effectLst>
                <a:latin typeface="Times New Roman" pitchFamily="18" charset="0"/>
                <a:ea typeface="楷体_GB2312" pitchFamily="49" charset="-122"/>
              </a:rPr>
              <a:t>先搞工业化建设、再一举过渡</a:t>
            </a:r>
            <a:r>
              <a:rPr kumimoji="1" lang="zh-CN" altLang="en-US" sz="2800" b="1">
                <a:solidFill>
                  <a:srgbClr val="CCCC00"/>
                </a:solidFill>
                <a:effectLst>
                  <a:outerShdw blurRad="38100" dist="38100" dir="2700000" algn="tl">
                    <a:srgbClr val="000000"/>
                  </a:outerShdw>
                </a:effectLst>
                <a:latin typeface="Times New Roman" pitchFamily="18" charset="0"/>
                <a:ea typeface="楷体_GB2312" pitchFamily="49" charset="-122"/>
              </a:rPr>
              <a:t> </a:t>
            </a:r>
          </a:p>
        </p:txBody>
      </p:sp>
      <p:sp>
        <p:nvSpPr>
          <p:cNvPr id="12" name="Rectangle 5"/>
          <p:cNvSpPr>
            <a:spLocks noChangeArrowheads="1"/>
          </p:cNvSpPr>
          <p:nvPr/>
        </p:nvSpPr>
        <p:spPr bwMode="auto">
          <a:xfrm>
            <a:off x="500063" y="2071688"/>
            <a:ext cx="8143875" cy="954087"/>
          </a:xfrm>
          <a:prstGeom prst="rect">
            <a:avLst/>
          </a:prstGeom>
          <a:solidFill>
            <a:srgbClr val="FFFFCC"/>
          </a:solidFill>
          <a:ln w="38100">
            <a:noFill/>
            <a:miter lim="800000"/>
            <a:headEnd/>
            <a:tailEnd/>
          </a:ln>
          <a:effectLst/>
        </p:spPr>
        <p:txBody>
          <a:bodyPr anchor="ctr">
            <a:spAutoFit/>
          </a:bodyPr>
          <a:lstStyle/>
          <a:p>
            <a:pPr>
              <a:defRPr/>
            </a:pPr>
            <a:r>
              <a:rPr kumimoji="1" lang="en-US" altLang="zh-CN" sz="2800" b="1" dirty="0">
                <a:solidFill>
                  <a:srgbClr val="FF3300"/>
                </a:solidFill>
                <a:effectLst>
                  <a:outerShdw blurRad="38100" dist="38100" dir="2700000" algn="tl">
                    <a:srgbClr val="000000"/>
                  </a:outerShdw>
                </a:effectLst>
                <a:latin typeface="Times New Roman" pitchFamily="18" charset="0"/>
                <a:ea typeface="楷体_GB2312" pitchFamily="49" charset="-122"/>
              </a:rPr>
              <a:t>        </a:t>
            </a:r>
            <a:r>
              <a:rPr kumimoji="1" lang="en-US" altLang="zh-CN" sz="2800" b="1" i="0" dirty="0">
                <a:solidFill>
                  <a:srgbClr val="FF3300"/>
                </a:solidFill>
                <a:latin typeface="Times New Roman" pitchFamily="18" charset="0"/>
                <a:ea typeface="楷体_GB2312" pitchFamily="49" charset="-122"/>
              </a:rPr>
              <a:t>1951</a:t>
            </a:r>
            <a:r>
              <a:rPr kumimoji="1" lang="zh-CN" altLang="en-US" sz="2800" b="1" i="0" dirty="0">
                <a:solidFill>
                  <a:srgbClr val="009900"/>
                </a:solidFill>
                <a:latin typeface="Times New Roman" pitchFamily="18" charset="0"/>
                <a:ea typeface="楷体_GB2312" pitchFamily="49" charset="-122"/>
              </a:rPr>
              <a:t>年前后，党内大体形成了先用三个五年计划搞工业化建设，再向社会主义过渡的共识。 </a:t>
            </a:r>
          </a:p>
        </p:txBody>
      </p:sp>
      <p:sp>
        <p:nvSpPr>
          <p:cNvPr id="13" name="Rectangle 7"/>
          <p:cNvSpPr>
            <a:spLocks noChangeArrowheads="1"/>
          </p:cNvSpPr>
          <p:nvPr/>
        </p:nvSpPr>
        <p:spPr bwMode="auto">
          <a:xfrm>
            <a:off x="500063" y="928688"/>
            <a:ext cx="1508125" cy="531812"/>
          </a:xfrm>
          <a:prstGeom prst="rect">
            <a:avLst/>
          </a:prstGeom>
          <a:solidFill>
            <a:srgbClr val="66FFFF"/>
          </a:solidFill>
          <a:ln w="12700">
            <a:solidFill>
              <a:srgbClr val="0000FF"/>
            </a:solidFill>
            <a:miter lim="800000"/>
            <a:headEnd/>
            <a:tailEnd/>
          </a:ln>
          <a:effectLst/>
        </p:spPr>
        <p:txBody>
          <a:bodyPr anchor="ctr">
            <a:spAutoFit/>
          </a:bodyPr>
          <a:lstStyle/>
          <a:p>
            <a:pPr>
              <a:defRPr/>
            </a:pPr>
            <a:r>
              <a:rPr kumimoji="1" lang="zh-CN" altLang="en-US" sz="2800" b="1">
                <a:solidFill>
                  <a:srgbClr val="0000FF"/>
                </a:solidFill>
                <a:effectLst>
                  <a:outerShdw blurRad="38100" dist="38100" dir="2700000" algn="tl">
                    <a:srgbClr val="000000"/>
                  </a:outerShdw>
                </a:effectLst>
                <a:latin typeface="Times New Roman" pitchFamily="18" charset="0"/>
                <a:ea typeface="楷体_GB2312" pitchFamily="49" charset="-122"/>
              </a:rPr>
              <a:t>之二</a:t>
            </a:r>
            <a:r>
              <a:rPr kumimoji="1" lang="en-US" altLang="zh-CN" sz="2800" b="1">
                <a:solidFill>
                  <a:srgbClr val="0000FF"/>
                </a:solidFill>
                <a:effectLst>
                  <a:outerShdw blurRad="38100" dist="38100" dir="2700000" algn="tl">
                    <a:srgbClr val="000000"/>
                  </a:outerShdw>
                </a:effectLst>
                <a:latin typeface="Times New Roman"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ox(in)">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 name="Rectangle 6"/>
          <p:cNvSpPr>
            <a:spLocks noChangeArrowheads="1"/>
          </p:cNvSpPr>
          <p:nvPr/>
        </p:nvSpPr>
        <p:spPr bwMode="auto">
          <a:xfrm>
            <a:off x="1643063" y="1357313"/>
            <a:ext cx="7072312" cy="958850"/>
          </a:xfrm>
          <a:prstGeom prst="rect">
            <a:avLst/>
          </a:prstGeom>
          <a:solidFill>
            <a:srgbClr val="FFFFCC"/>
          </a:solidFill>
          <a:ln w="12700">
            <a:solidFill>
              <a:srgbClr val="0000FF"/>
            </a:solidFill>
            <a:miter lim="800000"/>
            <a:headEnd/>
            <a:tailEnd/>
          </a:ln>
          <a:effectLst/>
        </p:spPr>
        <p:txBody>
          <a:bodyPr anchor="ctr">
            <a:spAutoFit/>
          </a:bodyPr>
          <a:lstStyle/>
          <a:p>
            <a:pPr>
              <a:defRPr/>
            </a:pPr>
            <a:r>
              <a:rPr kumimoji="1" lang="en-US" altLang="zh-CN" sz="2800" b="1" dirty="0">
                <a:solidFill>
                  <a:srgbClr val="996633"/>
                </a:solidFill>
                <a:effectLst>
                  <a:outerShdw blurRad="38100" dist="38100" dir="2700000" algn="tl">
                    <a:srgbClr val="000000"/>
                  </a:outerShdw>
                </a:effectLst>
                <a:latin typeface="Times New Roman" pitchFamily="18" charset="0"/>
                <a:ea typeface="楷体_GB2312" pitchFamily="49" charset="-122"/>
              </a:rPr>
              <a:t>  </a:t>
            </a:r>
            <a:r>
              <a:rPr kumimoji="1" lang="zh-CN" altLang="en-US" sz="2800" b="1" dirty="0">
                <a:solidFill>
                  <a:srgbClr val="996633"/>
                </a:solidFill>
                <a:effectLst>
                  <a:outerShdw blurRad="38100" dist="38100" dir="2700000" algn="tl">
                    <a:srgbClr val="000000"/>
                  </a:outerShdw>
                </a:effectLst>
                <a:latin typeface="Times New Roman" pitchFamily="18" charset="0"/>
                <a:ea typeface="楷体_GB2312" pitchFamily="49" charset="-122"/>
              </a:rPr>
              <a:t>建设和改造同时并举</a:t>
            </a:r>
            <a:r>
              <a:rPr kumimoji="1" lang="en-US" altLang="zh-CN" sz="2800" b="1" dirty="0">
                <a:solidFill>
                  <a:srgbClr val="996633"/>
                </a:solidFill>
                <a:effectLst>
                  <a:outerShdw blurRad="38100" dist="38100" dir="2700000" algn="tl">
                    <a:srgbClr val="000000"/>
                  </a:outerShdw>
                </a:effectLst>
                <a:latin typeface="Times New Roman" pitchFamily="18" charset="0"/>
                <a:ea typeface="楷体_GB2312" pitchFamily="49" charset="-122"/>
              </a:rPr>
              <a:t>,</a:t>
            </a:r>
          </a:p>
          <a:p>
            <a:pPr>
              <a:defRPr/>
            </a:pPr>
            <a:r>
              <a:rPr kumimoji="1" lang="en-US" altLang="zh-CN" sz="2800" b="1" dirty="0">
                <a:solidFill>
                  <a:srgbClr val="996633"/>
                </a:solidFill>
                <a:effectLst>
                  <a:outerShdw blurRad="38100" dist="38100" dir="2700000" algn="tl">
                    <a:srgbClr val="000000"/>
                  </a:outerShdw>
                </a:effectLst>
                <a:latin typeface="Times New Roman" pitchFamily="18" charset="0"/>
                <a:ea typeface="楷体_GB2312" pitchFamily="49" charset="-122"/>
              </a:rPr>
              <a:t>             </a:t>
            </a:r>
            <a:r>
              <a:rPr kumimoji="1" lang="zh-CN" altLang="en-US" sz="2800" b="1" dirty="0">
                <a:solidFill>
                  <a:srgbClr val="996633"/>
                </a:solidFill>
                <a:effectLst>
                  <a:outerShdw blurRad="38100" dist="38100" dir="2700000" algn="tl">
                    <a:srgbClr val="000000"/>
                  </a:outerShdw>
                </a:effectLst>
                <a:latin typeface="Times New Roman" pitchFamily="18" charset="0"/>
                <a:ea typeface="楷体_GB2312" pitchFamily="49" charset="-122"/>
              </a:rPr>
              <a:t>从彻底完成民主革命起即逐步过渡 </a:t>
            </a:r>
          </a:p>
        </p:txBody>
      </p:sp>
      <p:sp>
        <p:nvSpPr>
          <p:cNvPr id="15" name="Rectangle 7"/>
          <p:cNvSpPr>
            <a:spLocks noChangeArrowheads="1"/>
          </p:cNvSpPr>
          <p:nvPr/>
        </p:nvSpPr>
        <p:spPr bwMode="auto">
          <a:xfrm>
            <a:off x="357188" y="2428875"/>
            <a:ext cx="8358187" cy="1816100"/>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r>
              <a:rPr lang="en-US" altLang="zh-CN" sz="2800" b="1" i="0">
                <a:solidFill>
                  <a:srgbClr val="FF0000"/>
                </a:solidFill>
              </a:rPr>
              <a:t>1952</a:t>
            </a:r>
            <a:r>
              <a:rPr lang="zh-CN" altLang="en-US" sz="2800" b="1" i="0">
                <a:solidFill>
                  <a:srgbClr val="FF0000"/>
                </a:solidFill>
              </a:rPr>
              <a:t>年</a:t>
            </a:r>
            <a:r>
              <a:rPr lang="en-US" altLang="zh-CN" sz="2800" b="1" i="0">
                <a:solidFill>
                  <a:srgbClr val="FF0000"/>
                </a:solidFill>
              </a:rPr>
              <a:t>9</a:t>
            </a:r>
            <a:r>
              <a:rPr lang="zh-CN" altLang="en-US" sz="2800" b="1" i="0">
                <a:solidFill>
                  <a:srgbClr val="FF0000"/>
                </a:solidFill>
              </a:rPr>
              <a:t>月</a:t>
            </a:r>
            <a:r>
              <a:rPr lang="zh-CN" altLang="en-US" sz="2800" b="1" i="0"/>
              <a:t>，毛泽东提出，我们现在就要开始用</a:t>
            </a:r>
            <a:r>
              <a:rPr lang="en-US" altLang="zh-CN" sz="2800" b="1" i="0"/>
              <a:t>10</a:t>
            </a:r>
            <a:r>
              <a:rPr lang="zh-CN" altLang="en-US" sz="2800" b="1" i="0"/>
              <a:t>年到</a:t>
            </a:r>
            <a:r>
              <a:rPr lang="en-US" altLang="zh-CN" sz="2800" b="1" i="0"/>
              <a:t>15</a:t>
            </a:r>
            <a:r>
              <a:rPr lang="zh-CN" altLang="en-US" sz="2800" b="1" i="0"/>
              <a:t>年时间基本上完成向社会主义过渡，而不是</a:t>
            </a:r>
            <a:r>
              <a:rPr lang="en-US" altLang="zh-CN" sz="2800" b="1" i="0"/>
              <a:t>10</a:t>
            </a:r>
            <a:r>
              <a:rPr lang="zh-CN" altLang="en-US" sz="2800" b="1" i="0"/>
              <a:t>年以后才开始过渡，这是酝酿提出过渡时期总路线的开始。</a:t>
            </a:r>
            <a:endParaRPr kumimoji="1" lang="zh-CN" altLang="en-US" sz="2800" b="1" i="0">
              <a:solidFill>
                <a:srgbClr val="009900"/>
              </a:solidFill>
              <a:latin typeface="Times New Roman" pitchFamily="18" charset="0"/>
              <a:ea typeface="楷体_GB2312" pitchFamily="49" charset="-122"/>
            </a:endParaRPr>
          </a:p>
        </p:txBody>
      </p:sp>
      <p:sp>
        <p:nvSpPr>
          <p:cNvPr id="16" name="Rectangle 8"/>
          <p:cNvSpPr>
            <a:spLocks noChangeArrowheads="1"/>
          </p:cNvSpPr>
          <p:nvPr/>
        </p:nvSpPr>
        <p:spPr bwMode="auto">
          <a:xfrm>
            <a:off x="357188" y="4357688"/>
            <a:ext cx="8318500" cy="1938337"/>
          </a:xfrm>
          <a:prstGeom prst="rect">
            <a:avLst/>
          </a:prstGeom>
          <a:solidFill>
            <a:schemeClr val="bg1"/>
          </a:solidFill>
          <a:ln w="38100">
            <a:solidFill>
              <a:srgbClr val="FFFF00"/>
            </a:solidFill>
            <a:miter lim="800000"/>
            <a:headEnd/>
            <a:tailEnd/>
          </a:ln>
        </p:spPr>
        <p:txBody>
          <a:bodyPr anchor="ctr">
            <a:spAutoFit/>
          </a:bodyPr>
          <a:lstStyle/>
          <a:p>
            <a:pPr>
              <a:defRPr/>
            </a:pPr>
            <a:r>
              <a:rPr kumimoji="1" lang="zh-CN" altLang="en-US" sz="2400" b="1" i="0" dirty="0">
                <a:solidFill>
                  <a:srgbClr val="FF0000"/>
                </a:solidFill>
                <a:latin typeface="+mj-ea"/>
                <a:ea typeface="+mj-ea"/>
              </a:rPr>
              <a:t>理由</a:t>
            </a:r>
            <a:r>
              <a:rPr kumimoji="1" lang="en-US" altLang="zh-CN" sz="2400" b="1" i="0" dirty="0">
                <a:solidFill>
                  <a:srgbClr val="FF0000"/>
                </a:solidFill>
                <a:latin typeface="+mj-ea"/>
                <a:ea typeface="+mj-ea"/>
              </a:rPr>
              <a:t>:</a:t>
            </a:r>
            <a:r>
              <a:rPr kumimoji="1" lang="zh-CN" altLang="en-US" sz="2400" b="1" i="0" dirty="0">
                <a:solidFill>
                  <a:srgbClr val="0070C0"/>
                </a:solidFill>
                <a:latin typeface="+mj-ea"/>
                <a:ea typeface="+mj-ea"/>
              </a:rPr>
              <a:t>经过三年的时间，我国国民经济得到恢复，民主革命的遗留任务已经完成，政治、经济及社会面貌发生了巨大变化。</a:t>
            </a:r>
            <a:r>
              <a:rPr lang="zh-CN" altLang="en-US" sz="2400" b="1" i="0" dirty="0">
                <a:solidFill>
                  <a:srgbClr val="0070C0"/>
                </a:solidFill>
                <a:latin typeface="+mj-ea"/>
                <a:ea typeface="+mj-ea"/>
              </a:rPr>
              <a:t>毛泽东和党中央认为我国正面临着新的发展形势，在农村和城市开始逐步进行社会主义改造，已经成为必要并有实现的可能，开始向社会主义过渡的时机已经到来。</a:t>
            </a:r>
            <a:endParaRPr kumimoji="1" lang="zh-CN" altLang="en-US" sz="2400" b="1" i="0" dirty="0">
              <a:solidFill>
                <a:srgbClr val="0070C0"/>
              </a:solidFill>
              <a:latin typeface="+mj-ea"/>
              <a:ea typeface="+mj-ea"/>
            </a:endParaRPr>
          </a:p>
        </p:txBody>
      </p:sp>
      <p:sp>
        <p:nvSpPr>
          <p:cNvPr id="17" name="Rectangle 11"/>
          <p:cNvSpPr>
            <a:spLocks noChangeArrowheads="1"/>
          </p:cNvSpPr>
          <p:nvPr/>
        </p:nvSpPr>
        <p:spPr bwMode="auto">
          <a:xfrm>
            <a:off x="419100" y="996950"/>
            <a:ext cx="1366838" cy="531813"/>
          </a:xfrm>
          <a:prstGeom prst="rect">
            <a:avLst/>
          </a:prstGeom>
          <a:solidFill>
            <a:srgbClr val="66FFFF"/>
          </a:solidFill>
          <a:ln w="12700">
            <a:solidFill>
              <a:srgbClr val="0000FF"/>
            </a:solidFill>
            <a:miter lim="800000"/>
            <a:headEnd/>
            <a:tailEnd/>
          </a:ln>
          <a:effectLst/>
        </p:spPr>
        <p:txBody>
          <a:bodyPr anchor="ctr">
            <a:spAutoFit/>
          </a:bodyPr>
          <a:lstStyle/>
          <a:p>
            <a:pPr>
              <a:defRPr/>
            </a:pPr>
            <a:r>
              <a:rPr kumimoji="1" lang="zh-CN" altLang="en-US" sz="2800" b="1">
                <a:solidFill>
                  <a:srgbClr val="0000FF"/>
                </a:solidFill>
                <a:effectLst>
                  <a:outerShdw blurRad="38100" dist="38100" dir="2700000" algn="tl">
                    <a:srgbClr val="000000"/>
                  </a:outerShdw>
                </a:effectLst>
                <a:latin typeface="Times New Roman" pitchFamily="18" charset="0"/>
                <a:ea typeface="楷体_GB2312" pitchFamily="49" charset="-122"/>
              </a:rPr>
              <a:t>之三</a:t>
            </a:r>
            <a:r>
              <a:rPr kumimoji="1" lang="en-US" altLang="zh-CN" sz="2800" b="1">
                <a:solidFill>
                  <a:srgbClr val="0000FF"/>
                </a:solidFill>
                <a:effectLst>
                  <a:outerShdw blurRad="38100" dist="38100" dir="2700000" algn="tl">
                    <a:srgbClr val="000000"/>
                  </a:outerShdw>
                </a:effectLst>
                <a:latin typeface="Times New Roman"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checkerboard(across)">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323975"/>
            <a:ext cx="7272337" cy="4192588"/>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4" descr="白色大理石"/>
          <p:cNvSpPr txBox="1">
            <a:spLocks noChangeArrowheads="1"/>
          </p:cNvSpPr>
          <p:nvPr/>
        </p:nvSpPr>
        <p:spPr bwMode="auto">
          <a:xfrm>
            <a:off x="1116013" y="5573713"/>
            <a:ext cx="7272337" cy="466725"/>
          </a:xfrm>
          <a:prstGeom prst="rect">
            <a:avLst/>
          </a:prstGeom>
          <a:blipFill dpi="0" rotWithShape="0">
            <a:blip r:embed="rId4"/>
            <a:srcRect/>
            <a:tile tx="0" ty="0" sx="100000" sy="100000" flip="none" algn="tl"/>
          </a:blipFill>
          <a:ln w="9525">
            <a:solidFill>
              <a:srgbClr val="5F5F5F"/>
            </a:solidFill>
            <a:miter lim="800000"/>
            <a:headEnd/>
            <a:tailEnd/>
          </a:ln>
          <a:effectLst/>
        </p:spPr>
        <p:txBody>
          <a:bodyPr>
            <a:spAutoFit/>
          </a:bodyPr>
          <a:lstStyle/>
          <a:p>
            <a:pPr algn="ctr">
              <a:spcBef>
                <a:spcPct val="50000"/>
              </a:spcBef>
              <a:defRPr/>
            </a:pPr>
            <a:r>
              <a:rPr kumimoji="1" lang="en-US" altLang="zh-CN" sz="2400" b="1">
                <a:solidFill>
                  <a:srgbClr val="0000FF"/>
                </a:solidFill>
                <a:effectLst>
                  <a:outerShdw blurRad="38100" dist="38100" dir="2700000" algn="tl">
                    <a:srgbClr val="C0C0C0"/>
                  </a:outerShdw>
                </a:effectLst>
                <a:latin typeface="Times New Roman" pitchFamily="18" charset="0"/>
                <a:ea typeface="楷体_GB2312" pitchFamily="49" charset="-122"/>
              </a:rPr>
              <a:t>1952</a:t>
            </a:r>
            <a:r>
              <a:rPr kumimoji="1" lang="zh-CN" altLang="en-US" sz="2400" b="1">
                <a:solidFill>
                  <a:srgbClr val="0000FF"/>
                </a:solidFill>
                <a:effectLst>
                  <a:outerShdw blurRad="38100" dist="38100" dir="2700000" algn="tl">
                    <a:srgbClr val="C0C0C0"/>
                  </a:outerShdw>
                </a:effectLst>
                <a:latin typeface="Times New Roman" pitchFamily="18" charset="0"/>
                <a:ea typeface="楷体_GB2312" pitchFamily="49" charset="-122"/>
              </a:rPr>
              <a:t>年国庆节</a:t>
            </a:r>
            <a:r>
              <a:rPr kumimoji="1" lang="en-US" altLang="zh-CN" sz="2400" b="1">
                <a:solidFill>
                  <a:srgbClr val="0000FF"/>
                </a:solidFill>
                <a:effectLst>
                  <a:outerShdw blurRad="38100" dist="38100" dir="2700000" algn="tl">
                    <a:srgbClr val="C0C0C0"/>
                  </a:outerShdw>
                </a:effectLst>
                <a:latin typeface="Times New Roman" pitchFamily="18" charset="0"/>
                <a:ea typeface="楷体_GB2312" pitchFamily="49" charset="-122"/>
              </a:rPr>
              <a:t>, </a:t>
            </a:r>
            <a:r>
              <a:rPr kumimoji="1" lang="zh-CN" altLang="en-US" sz="2400" b="1">
                <a:solidFill>
                  <a:srgbClr val="0000FF"/>
                </a:solidFill>
                <a:effectLst>
                  <a:outerShdw blurRad="38100" dist="38100" dir="2700000" algn="tl">
                    <a:srgbClr val="C0C0C0"/>
                  </a:outerShdw>
                </a:effectLst>
                <a:latin typeface="Times New Roman" pitchFamily="18" charset="0"/>
                <a:ea typeface="楷体_GB2312" pitchFamily="49" charset="-122"/>
              </a:rPr>
              <a:t>首都庆祝国民经济恢复任务胜利完成</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39750" y="1628775"/>
            <a:ext cx="7318375" cy="863600"/>
          </a:xfrm>
          <a:solidFill>
            <a:schemeClr val="bg1"/>
          </a:solidFill>
          <a:ln>
            <a:solidFill>
              <a:srgbClr val="000080"/>
            </a:solidFill>
            <a:miter lim="800000"/>
            <a:headEnd/>
            <a:tailEnd/>
          </a:ln>
        </p:spPr>
        <p:txBody>
          <a:bodyPr/>
          <a:lstStyle/>
          <a:p>
            <a:pPr eaLnBrk="1" hangingPunct="1"/>
            <a:r>
              <a:rPr lang="zh-CN" altLang="en-US" sz="3600" b="1" smtClean="0">
                <a:ea typeface="黑体" pitchFamily="49" charset="-122"/>
              </a:rPr>
              <a:t>（二）过渡时期总路线的正式提出</a:t>
            </a:r>
          </a:p>
        </p:txBody>
      </p:sp>
      <p:sp>
        <p:nvSpPr>
          <p:cNvPr id="28675" name="Rectangle 3"/>
          <p:cNvSpPr>
            <a:spLocks noGrp="1" noChangeArrowheads="1"/>
          </p:cNvSpPr>
          <p:nvPr>
            <p:ph type="body" idx="1"/>
          </p:nvPr>
        </p:nvSpPr>
        <p:spPr>
          <a:xfrm>
            <a:off x="539750" y="2781300"/>
            <a:ext cx="5256213" cy="3005138"/>
          </a:xfrm>
          <a:solidFill>
            <a:srgbClr val="800000"/>
          </a:solidFill>
          <a:ln>
            <a:solidFill>
              <a:schemeClr val="bg1"/>
            </a:solidFill>
            <a:miter lim="800000"/>
            <a:headEnd/>
            <a:tailEnd/>
          </a:ln>
        </p:spPr>
        <p:txBody>
          <a:bodyPr/>
          <a:lstStyle/>
          <a:p>
            <a:pPr eaLnBrk="1" hangingPunct="1">
              <a:lnSpc>
                <a:spcPct val="120000"/>
              </a:lnSpc>
              <a:buFontTx/>
              <a:buNone/>
            </a:pPr>
            <a:r>
              <a:rPr lang="en-US" altLang="zh-CN" sz="2800" b="1" smtClean="0"/>
              <a:t>        </a:t>
            </a:r>
            <a:r>
              <a:rPr lang="en-US" altLang="zh-CN" b="1" smtClean="0">
                <a:solidFill>
                  <a:schemeClr val="bg1"/>
                </a:solidFill>
                <a:latin typeface="隶书" pitchFamily="49" charset="-122"/>
                <a:ea typeface="隶书" pitchFamily="49" charset="-122"/>
              </a:rPr>
              <a:t>1953</a:t>
            </a:r>
            <a:r>
              <a:rPr lang="zh-CN" altLang="en-US" b="1" smtClean="0">
                <a:solidFill>
                  <a:schemeClr val="bg1"/>
                </a:solidFill>
                <a:latin typeface="隶书" pitchFamily="49" charset="-122"/>
                <a:ea typeface="隶书" pitchFamily="49" charset="-122"/>
              </a:rPr>
              <a:t>年</a:t>
            </a:r>
            <a:r>
              <a:rPr lang="en-US" altLang="zh-CN" b="1" smtClean="0">
                <a:solidFill>
                  <a:schemeClr val="bg1"/>
                </a:solidFill>
                <a:latin typeface="隶书" pitchFamily="49" charset="-122"/>
                <a:ea typeface="隶书" pitchFamily="49" charset="-122"/>
              </a:rPr>
              <a:t>6</a:t>
            </a:r>
            <a:r>
              <a:rPr lang="zh-CN" altLang="en-US" b="1" smtClean="0">
                <a:solidFill>
                  <a:schemeClr val="bg1"/>
                </a:solidFill>
                <a:latin typeface="隶书" pitchFamily="49" charset="-122"/>
                <a:ea typeface="隶书" pitchFamily="49" charset="-122"/>
              </a:rPr>
              <a:t>月，毛泽东在中央政治局会议上正式提出了过渡时期的总路线和总任务，同年</a:t>
            </a:r>
            <a:r>
              <a:rPr lang="en-US" altLang="zh-CN" b="1" smtClean="0">
                <a:solidFill>
                  <a:schemeClr val="bg1"/>
                </a:solidFill>
                <a:latin typeface="隶书" pitchFamily="49" charset="-122"/>
                <a:ea typeface="隶书" pitchFamily="49" charset="-122"/>
              </a:rPr>
              <a:t>12</a:t>
            </a:r>
            <a:r>
              <a:rPr lang="zh-CN" altLang="en-US" b="1" smtClean="0">
                <a:solidFill>
                  <a:schemeClr val="bg1"/>
                </a:solidFill>
                <a:latin typeface="隶书" pitchFamily="49" charset="-122"/>
                <a:ea typeface="隶书" pitchFamily="49" charset="-122"/>
              </a:rPr>
              <a:t>月形成关于总路线的完整的表述。</a:t>
            </a:r>
          </a:p>
        </p:txBody>
      </p:sp>
      <p:pic>
        <p:nvPicPr>
          <p:cNvPr id="28676" name="Picture 6" descr="F200708021618307370178561"/>
          <p:cNvPicPr>
            <a:picLocks noChangeAspect="1" noChangeArrowheads="1"/>
          </p:cNvPicPr>
          <p:nvPr/>
        </p:nvPicPr>
        <p:blipFill>
          <a:blip r:embed="rId3">
            <a:extLst>
              <a:ext uri="{28A0092B-C50C-407E-A947-70E740481C1C}">
                <a14:useLocalDpi xmlns:a14="http://schemas.microsoft.com/office/drawing/2010/main" val="0"/>
              </a:ext>
            </a:extLst>
          </a:blip>
          <a:srcRect t="21651" r="19214" b="13699"/>
          <a:stretch>
            <a:fillRect/>
          </a:stretch>
        </p:blipFill>
        <p:spPr bwMode="auto">
          <a:xfrm>
            <a:off x="6011863" y="2781300"/>
            <a:ext cx="25177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 Box 7"/>
          <p:cNvSpPr txBox="1">
            <a:spLocks noChangeArrowheads="1"/>
          </p:cNvSpPr>
          <p:nvPr/>
        </p:nvSpPr>
        <p:spPr bwMode="auto">
          <a:xfrm>
            <a:off x="6011863" y="5300663"/>
            <a:ext cx="2520950" cy="650875"/>
          </a:xfrm>
          <a:prstGeom prst="rect">
            <a:avLst/>
          </a:prstGeom>
          <a:solidFill>
            <a:schemeClr val="bg1"/>
          </a:solidFill>
          <a:ln w="9525">
            <a:solidFill>
              <a:srgbClr val="800000"/>
            </a:solidFill>
            <a:miter lim="800000"/>
            <a:headEnd/>
            <a:tailEnd/>
          </a:ln>
          <a:effectLst/>
        </p:spPr>
        <p:txBody>
          <a:bodyPr>
            <a:spAutoFit/>
          </a:bodyPr>
          <a:lstStyle/>
          <a:p>
            <a:pPr>
              <a:spcBef>
                <a:spcPct val="50000"/>
              </a:spcBef>
              <a:defRPr/>
            </a:pPr>
            <a:r>
              <a:rPr kumimoji="1" lang="en-US" altLang="zh-CN" b="1" i="0">
                <a:solidFill>
                  <a:srgbClr val="0000FF"/>
                </a:solidFill>
                <a:effectLst>
                  <a:outerShdw blurRad="38100" dist="38100" dir="2700000" algn="tl">
                    <a:srgbClr val="C0C0C0"/>
                  </a:outerShdw>
                </a:effectLst>
                <a:latin typeface="Times New Roman" pitchFamily="18" charset="0"/>
                <a:ea typeface="楷体_GB2312" pitchFamily="49" charset="-122"/>
              </a:rPr>
              <a:t>1953</a:t>
            </a: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年，杨尚昆陪同毛泽东视察工作</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2888" name="Text Box 8"/>
          <p:cNvSpPr txBox="1">
            <a:spLocks noChangeArrowheads="1"/>
          </p:cNvSpPr>
          <p:nvPr/>
        </p:nvSpPr>
        <p:spPr bwMode="auto">
          <a:xfrm>
            <a:off x="395288" y="5661025"/>
            <a:ext cx="3241675" cy="376238"/>
          </a:xfrm>
          <a:prstGeom prst="rect">
            <a:avLst/>
          </a:prstGeom>
          <a:solidFill>
            <a:schemeClr val="bg1"/>
          </a:solidFill>
          <a:ln w="9525">
            <a:solidFill>
              <a:srgbClr val="800000"/>
            </a:solidFill>
            <a:miter lim="800000"/>
            <a:headEnd/>
            <a:tailEnd/>
          </a:ln>
          <a:effectLst/>
        </p:spPr>
        <p:txBody>
          <a:bodyPr>
            <a:spAutoFit/>
          </a:bodyPr>
          <a:lstStyle/>
          <a:p>
            <a:pPr>
              <a:spcBef>
                <a:spcPct val="50000"/>
              </a:spcBef>
              <a:defRPr/>
            </a:pPr>
            <a:r>
              <a:rPr kumimoji="1" lang="en-US" altLang="zh-CN" b="1" i="0">
                <a:solidFill>
                  <a:srgbClr val="0000FF"/>
                </a:solidFill>
                <a:effectLst>
                  <a:outerShdw blurRad="38100" dist="38100" dir="2700000" algn="tl">
                    <a:srgbClr val="C0C0C0"/>
                  </a:outerShdw>
                </a:effectLst>
                <a:latin typeface="Times New Roman" pitchFamily="18" charset="0"/>
                <a:ea typeface="楷体_GB2312" pitchFamily="49" charset="-122"/>
              </a:rPr>
              <a:t>1953</a:t>
            </a: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年，毛泽东视察湖北农村</a:t>
            </a:r>
          </a:p>
        </p:txBody>
      </p:sp>
      <p:sp>
        <p:nvSpPr>
          <p:cNvPr id="6" name="Rectangle 5"/>
          <p:cNvSpPr>
            <a:spLocks noChangeArrowheads="1"/>
          </p:cNvSpPr>
          <p:nvPr/>
        </p:nvSpPr>
        <p:spPr bwMode="auto">
          <a:xfrm>
            <a:off x="395288" y="4149725"/>
            <a:ext cx="8424862" cy="2236788"/>
          </a:xfrm>
          <a:prstGeom prst="rect">
            <a:avLst/>
          </a:prstGeom>
          <a:solidFill>
            <a:srgbClr val="FFFF99"/>
          </a:solidFill>
          <a:ln w="9525">
            <a:solidFill>
              <a:srgbClr val="0000FF"/>
            </a:solidFill>
            <a:miter lim="800000"/>
            <a:headEnd/>
            <a:tailEnd/>
          </a:ln>
        </p:spPr>
        <p:txBody>
          <a:bodyPr anchor="ctr">
            <a:spAutoFit/>
          </a:bodyPr>
          <a:lstStyle/>
          <a:p>
            <a:r>
              <a:rPr kumimoji="1" lang="en-US" altLang="zh-CN" sz="2800" b="1">
                <a:solidFill>
                  <a:srgbClr val="0000FF"/>
                </a:solidFill>
                <a:latin typeface="华文细黑" pitchFamily="2" charset="-122"/>
                <a:ea typeface="华文细黑" pitchFamily="2" charset="-122"/>
              </a:rPr>
              <a:t>    “</a:t>
            </a:r>
            <a:r>
              <a:rPr kumimoji="1" lang="zh-CN" altLang="en-US" sz="2800" b="1" i="0">
                <a:solidFill>
                  <a:srgbClr val="0000FF"/>
                </a:solidFill>
                <a:latin typeface="华文细黑" pitchFamily="2" charset="-122"/>
                <a:ea typeface="华文细黑" pitchFamily="2" charset="-122"/>
              </a:rPr>
              <a:t>从中华人民共和国成立，到社会主义改造基本完成，这是一个过渡时期。党在这个过渡时期的总路线和总任务，是要在一个相当长的时期内，逐步实现国家的社会主义工业化，并逐步实现国家对农业、手工业和资本主义工商业的社会主义改造。”</a:t>
            </a:r>
            <a:r>
              <a:rPr kumimoji="1" lang="zh-CN" altLang="en-US" sz="2800" b="1" i="0">
                <a:latin typeface="华文细黑" pitchFamily="2" charset="-122"/>
                <a:ea typeface="华文细黑" pitchFamily="2" charset="-122"/>
              </a:rPr>
              <a:t> </a:t>
            </a:r>
          </a:p>
        </p:txBody>
      </p:sp>
      <p:sp>
        <p:nvSpPr>
          <p:cNvPr id="7" name="Rectangle 13"/>
          <p:cNvSpPr>
            <a:spLocks noRot="1" noChangeArrowheads="1"/>
          </p:cNvSpPr>
          <p:nvPr/>
        </p:nvSpPr>
        <p:spPr bwMode="auto">
          <a:xfrm>
            <a:off x="357188" y="1000125"/>
            <a:ext cx="5572125" cy="30718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chemeClr val="tx2"/>
              </a:buClr>
              <a:buSzPct val="70000"/>
              <a:buFont typeface="Wingdings" pitchFamily="2" charset="2"/>
              <a:buNone/>
            </a:pPr>
            <a:r>
              <a:rPr lang="en-US" altLang="zh-CN" sz="2800" b="1" i="0"/>
              <a:t>1953</a:t>
            </a:r>
            <a:r>
              <a:rPr lang="zh-CN" altLang="en-US" sz="2800" b="1" i="0">
                <a:latin typeface="宋体" charset="-122"/>
              </a:rPr>
              <a:t>年</a:t>
            </a:r>
            <a:r>
              <a:rPr lang="en-US" altLang="zh-CN" sz="2800" b="1" i="0"/>
              <a:t>12</a:t>
            </a:r>
            <a:r>
              <a:rPr lang="zh-CN" altLang="en-US" sz="2800" b="1" i="0">
                <a:latin typeface="宋体" charset="-122"/>
              </a:rPr>
              <a:t>月，在毛泽东亲自修改审定的中共中央宣传部关于</a:t>
            </a:r>
            <a:r>
              <a:rPr kumimoji="1" lang="en-US" altLang="zh-CN" sz="2800" b="1" i="0">
                <a:solidFill>
                  <a:srgbClr val="333399"/>
                </a:solidFill>
              </a:rPr>
              <a:t>《</a:t>
            </a:r>
            <a:r>
              <a:rPr kumimoji="1" lang="zh-CN" altLang="en-US" sz="2800" b="1" i="0">
                <a:solidFill>
                  <a:srgbClr val="333399"/>
                </a:solidFill>
              </a:rPr>
              <a:t>为动员一切力量把我国建设成为一个强大的社会主义国家而斗争</a:t>
            </a:r>
            <a:r>
              <a:rPr kumimoji="1" lang="en-US" altLang="zh-CN" sz="2800" b="1" i="0">
                <a:solidFill>
                  <a:srgbClr val="333399"/>
                </a:solidFill>
              </a:rPr>
              <a:t>——</a:t>
            </a:r>
            <a:r>
              <a:rPr kumimoji="1" lang="zh-CN" altLang="en-US" sz="2800" b="1" i="0">
                <a:solidFill>
                  <a:srgbClr val="333399"/>
                </a:solidFill>
              </a:rPr>
              <a:t>关于党在过渡时期总路线的学习和宣传提纲</a:t>
            </a:r>
            <a:r>
              <a:rPr kumimoji="1" lang="en-US" altLang="zh-CN" sz="2800" b="1" i="0">
                <a:solidFill>
                  <a:srgbClr val="333399"/>
                </a:solidFill>
              </a:rPr>
              <a:t>》</a:t>
            </a:r>
            <a:r>
              <a:rPr lang="zh-CN" altLang="en-US" sz="2800" b="1" i="0">
                <a:latin typeface="宋体" charset="-122"/>
              </a:rPr>
              <a:t>中，形成了对过渡时期总路线的完整和准确的表述</a:t>
            </a:r>
            <a:r>
              <a:rPr lang="zh-CN" altLang="en-US" sz="2800" i="0">
                <a:latin typeface="宋体" charset="-122"/>
              </a:rPr>
              <a:t>。</a:t>
            </a:r>
            <a:endParaRPr lang="zh-CN" altLang="en-US" sz="2800" b="1" i="0">
              <a:latin typeface="隶书" pitchFamily="49" charset="-122"/>
              <a:ea typeface="隶书" pitchFamily="49" charset="-122"/>
            </a:endParaRPr>
          </a:p>
        </p:txBody>
      </p:sp>
      <p:pic>
        <p:nvPicPr>
          <p:cNvPr id="8" name="Picture 3" descr="19-5"/>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6072188" y="1000125"/>
            <a:ext cx="2786062"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to="" calcmode="lin" valueType="num">
                                      <p:cBhvr>
                                        <p:cTn id="12" dur="1" fill="hold"/>
                                        <p:tgtEl>
                                          <p:spTgt spid="7"/>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95288" y="1268413"/>
            <a:ext cx="7138987" cy="792162"/>
          </a:xfrm>
          <a:solidFill>
            <a:schemeClr val="bg1"/>
          </a:solidFill>
          <a:ln>
            <a:solidFill>
              <a:srgbClr val="003366"/>
            </a:solidFill>
            <a:miter lim="800000"/>
            <a:headEnd/>
            <a:tailEnd/>
          </a:ln>
        </p:spPr>
        <p:txBody>
          <a:bodyPr/>
          <a:lstStyle/>
          <a:p>
            <a:pPr eaLnBrk="1" hangingPunct="1"/>
            <a:r>
              <a:rPr lang="zh-CN" altLang="en-US" sz="3600" b="1" smtClean="0">
                <a:ea typeface="黑体" pitchFamily="49" charset="-122"/>
              </a:rPr>
              <a:t>（三）过渡时期总路线的基本内容</a:t>
            </a:r>
          </a:p>
        </p:txBody>
      </p:sp>
      <p:sp>
        <p:nvSpPr>
          <p:cNvPr id="30723" name="Rectangle 3"/>
          <p:cNvSpPr>
            <a:spLocks noGrp="1" noChangeArrowheads="1"/>
          </p:cNvSpPr>
          <p:nvPr>
            <p:ph type="body" idx="1"/>
          </p:nvPr>
        </p:nvSpPr>
        <p:spPr>
          <a:xfrm>
            <a:off x="323850" y="2205038"/>
            <a:ext cx="8497888" cy="2724150"/>
          </a:xfrm>
          <a:solidFill>
            <a:srgbClr val="800000"/>
          </a:solidFill>
          <a:ln>
            <a:solidFill>
              <a:schemeClr val="bg1"/>
            </a:solidFill>
            <a:miter lim="800000"/>
            <a:headEnd/>
            <a:tailEnd/>
          </a:ln>
        </p:spPr>
        <p:txBody>
          <a:bodyPr/>
          <a:lstStyle/>
          <a:p>
            <a:pPr eaLnBrk="1" hangingPunct="1">
              <a:buFontTx/>
              <a:buNone/>
            </a:pPr>
            <a:r>
              <a:rPr lang="en-US" altLang="zh-CN" sz="2400" b="1" smtClean="0"/>
              <a:t>       </a:t>
            </a:r>
            <a:r>
              <a:rPr lang="zh-CN" altLang="en-US" sz="2800" b="1" smtClean="0">
                <a:solidFill>
                  <a:schemeClr val="bg1"/>
                </a:solidFill>
                <a:latin typeface="华文细黑" pitchFamily="2" charset="-122"/>
                <a:ea typeface="华文细黑" pitchFamily="2" charset="-122"/>
              </a:rPr>
              <a:t>过渡时期总路线的主要内容概括为“一化三改”。“一化”即社会主义工业化；“三改”即对个体农业、手工业和对资本主义工商业的社会主义改造。它们之间相互联系，不可分离，可以比喻为鸟的“主体”和“两翼”。“一化”是“主体”，“三改”是“两翼”，两者相互促进，相辅相成。</a:t>
            </a:r>
          </a:p>
        </p:txBody>
      </p:sp>
      <p:pic>
        <p:nvPicPr>
          <p:cNvPr id="30724" name="Picture 6" descr="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5143500"/>
            <a:ext cx="223202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 Box 7"/>
          <p:cNvSpPr txBox="1">
            <a:spLocks noChangeArrowheads="1"/>
          </p:cNvSpPr>
          <p:nvPr/>
        </p:nvSpPr>
        <p:spPr bwMode="auto">
          <a:xfrm>
            <a:off x="2627313" y="5876925"/>
            <a:ext cx="2016125" cy="650875"/>
          </a:xfrm>
          <a:prstGeom prst="rect">
            <a:avLst/>
          </a:prstGeom>
          <a:solidFill>
            <a:schemeClr val="bg1"/>
          </a:solidFill>
          <a:ln w="9525">
            <a:solidFill>
              <a:srgbClr val="800000"/>
            </a:solidFill>
            <a:miter lim="800000"/>
            <a:headEnd/>
            <a:tailEnd/>
          </a:ln>
          <a:effectLst/>
        </p:spPr>
        <p:txBody>
          <a:bodyPr>
            <a:spAutoFit/>
          </a:bodyPr>
          <a:lstStyle/>
          <a:p>
            <a:pPr algn="ctr">
              <a:spcBef>
                <a:spcPct val="50000"/>
              </a:spcBef>
              <a:defRPr/>
            </a:pP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工人们认真学习总路线内容</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39750" y="1268413"/>
            <a:ext cx="6408738" cy="779462"/>
          </a:xfrm>
          <a:solidFill>
            <a:schemeClr val="bg1"/>
          </a:solidFill>
          <a:ln>
            <a:solidFill>
              <a:srgbClr val="000080"/>
            </a:solidFill>
            <a:miter lim="800000"/>
            <a:headEnd/>
            <a:tailEnd/>
          </a:ln>
        </p:spPr>
        <p:txBody>
          <a:bodyPr/>
          <a:lstStyle/>
          <a:p>
            <a:pPr eaLnBrk="1" hangingPunct="1"/>
            <a:r>
              <a:rPr lang="zh-CN" altLang="en-US" sz="3600" b="1" smtClean="0">
                <a:ea typeface="黑体" pitchFamily="49" charset="-122"/>
              </a:rPr>
              <a:t>（四）过渡时期总路线的特点</a:t>
            </a:r>
          </a:p>
        </p:txBody>
      </p:sp>
      <p:sp>
        <p:nvSpPr>
          <p:cNvPr id="31747" name="Rectangle 3"/>
          <p:cNvSpPr>
            <a:spLocks noGrp="1" noChangeArrowheads="1"/>
          </p:cNvSpPr>
          <p:nvPr>
            <p:ph type="body" idx="1"/>
          </p:nvPr>
        </p:nvSpPr>
        <p:spPr>
          <a:xfrm>
            <a:off x="428625" y="2133600"/>
            <a:ext cx="8104188" cy="2509838"/>
          </a:xfrm>
          <a:solidFill>
            <a:srgbClr val="800000"/>
          </a:solidFill>
          <a:ln>
            <a:solidFill>
              <a:schemeClr val="bg1"/>
            </a:solidFill>
            <a:miter lim="800000"/>
            <a:headEnd/>
            <a:tailEnd/>
          </a:ln>
        </p:spPr>
        <p:txBody>
          <a:bodyPr/>
          <a:lstStyle/>
          <a:p>
            <a:pPr eaLnBrk="1" hangingPunct="1">
              <a:buFontTx/>
              <a:buNone/>
            </a:pPr>
            <a:r>
              <a:rPr lang="en-US" altLang="zh-CN" sz="2400" b="1" smtClean="0"/>
              <a:t>     </a:t>
            </a:r>
            <a:r>
              <a:rPr lang="zh-CN" altLang="en-US" b="1" smtClean="0">
                <a:solidFill>
                  <a:schemeClr val="bg1"/>
                </a:solidFill>
                <a:latin typeface="楷体" pitchFamily="49" charset="-122"/>
                <a:ea typeface="楷体" pitchFamily="49" charset="-122"/>
              </a:rPr>
              <a:t>这是一条社会主义建设和社会主义改造同时并举的路线，充分体现了社会主义工业化和社会主义改造的紧密结合，体现了解放生产力与发展生产力、变革生产关系与发展生产力的有机统一。</a:t>
            </a:r>
          </a:p>
        </p:txBody>
      </p:sp>
      <p:sp>
        <p:nvSpPr>
          <p:cNvPr id="31748" name="Oval 5"/>
          <p:cNvSpPr>
            <a:spLocks noChangeArrowheads="1"/>
          </p:cNvSpPr>
          <p:nvPr/>
        </p:nvSpPr>
        <p:spPr bwMode="auto">
          <a:xfrm>
            <a:off x="571500" y="5143500"/>
            <a:ext cx="2232025" cy="935038"/>
          </a:xfrm>
          <a:prstGeom prst="ellipse">
            <a:avLst/>
          </a:prstGeom>
          <a:solidFill>
            <a:srgbClr val="800000"/>
          </a:solidFill>
          <a:ln w="9525">
            <a:solidFill>
              <a:srgbClr val="FFFF00"/>
            </a:solidFill>
            <a:round/>
            <a:headEnd/>
            <a:tailEnd/>
          </a:ln>
        </p:spPr>
        <p:txBody>
          <a:bodyPr wrap="none" lIns="90000" tIns="46800" rIns="90000" bIns="46800" anchor="ctr"/>
          <a:lstStyle/>
          <a:p>
            <a:pPr algn="ctr"/>
            <a:r>
              <a:rPr lang="zh-CN" altLang="en-US" sz="3200" b="1">
                <a:solidFill>
                  <a:schemeClr val="bg1"/>
                </a:solidFill>
              </a:rPr>
              <a:t>总路线</a:t>
            </a:r>
          </a:p>
        </p:txBody>
      </p:sp>
      <p:pic>
        <p:nvPicPr>
          <p:cNvPr id="31749" name="Picture 6" descr="350n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5072063"/>
            <a:ext cx="30972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7"/>
          <p:cNvSpPr>
            <a:spLocks noChangeArrowheads="1"/>
          </p:cNvSpPr>
          <p:nvPr/>
        </p:nvSpPr>
        <p:spPr bwMode="auto">
          <a:xfrm>
            <a:off x="3857625" y="4786313"/>
            <a:ext cx="4033838" cy="585787"/>
          </a:xfrm>
          <a:prstGeom prst="rect">
            <a:avLst/>
          </a:prstGeom>
          <a:solidFill>
            <a:srgbClr val="000080"/>
          </a:solidFill>
          <a:ln w="9525">
            <a:solidFill>
              <a:srgbClr val="FFFF00"/>
            </a:solidFill>
            <a:miter lim="800000"/>
            <a:headEnd/>
            <a:tailEnd/>
          </a:ln>
        </p:spPr>
        <p:txBody>
          <a:bodyPr wrap="none" lIns="90000" tIns="46800" rIns="90000" bIns="46800" anchor="ctr"/>
          <a:lstStyle/>
          <a:p>
            <a:pPr algn="ctr"/>
            <a:r>
              <a:rPr lang="zh-CN" altLang="en-US" sz="2800" b="1">
                <a:solidFill>
                  <a:schemeClr val="bg1"/>
                </a:solidFill>
              </a:rPr>
              <a:t>社会主义建设</a:t>
            </a:r>
          </a:p>
        </p:txBody>
      </p:sp>
      <p:sp>
        <p:nvSpPr>
          <p:cNvPr id="31751" name="Rectangle 8"/>
          <p:cNvSpPr>
            <a:spLocks noChangeArrowheads="1"/>
          </p:cNvSpPr>
          <p:nvPr/>
        </p:nvSpPr>
        <p:spPr bwMode="auto">
          <a:xfrm>
            <a:off x="3851275" y="5572125"/>
            <a:ext cx="4033838" cy="593725"/>
          </a:xfrm>
          <a:prstGeom prst="rect">
            <a:avLst/>
          </a:prstGeom>
          <a:solidFill>
            <a:srgbClr val="000080"/>
          </a:solidFill>
          <a:ln w="9525">
            <a:solidFill>
              <a:srgbClr val="FFFF00"/>
            </a:solidFill>
            <a:miter lim="800000"/>
            <a:headEnd/>
            <a:tailEnd/>
          </a:ln>
        </p:spPr>
        <p:txBody>
          <a:bodyPr wrap="none" lIns="90000" tIns="46800" rIns="90000" bIns="46800" anchor="ctr"/>
          <a:lstStyle/>
          <a:p>
            <a:pPr algn="ctr"/>
            <a:r>
              <a:rPr lang="zh-CN" altLang="en-US" sz="2800" b="1">
                <a:solidFill>
                  <a:schemeClr val="bg1"/>
                </a:solidFill>
              </a:rPr>
              <a:t>社会主义改造</a:t>
            </a:r>
          </a:p>
        </p:txBody>
      </p:sp>
      <p:sp>
        <p:nvSpPr>
          <p:cNvPr id="31752" name="Line 11"/>
          <p:cNvSpPr>
            <a:spLocks noChangeShapeType="1"/>
          </p:cNvSpPr>
          <p:nvPr/>
        </p:nvSpPr>
        <p:spPr bwMode="auto">
          <a:xfrm flipV="1">
            <a:off x="2928938" y="5072063"/>
            <a:ext cx="857250" cy="444500"/>
          </a:xfrm>
          <a:prstGeom prst="line">
            <a:avLst/>
          </a:prstGeom>
          <a:noFill/>
          <a:ln w="76200">
            <a:solidFill>
              <a:srgbClr val="FFFF00"/>
            </a:solidFill>
            <a:round/>
            <a:headEnd/>
            <a:tailEnd type="stealth"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1753" name="Line 12"/>
          <p:cNvSpPr>
            <a:spLocks noChangeShapeType="1"/>
          </p:cNvSpPr>
          <p:nvPr/>
        </p:nvSpPr>
        <p:spPr bwMode="auto">
          <a:xfrm>
            <a:off x="2928938" y="5500688"/>
            <a:ext cx="935037" cy="431800"/>
          </a:xfrm>
          <a:prstGeom prst="line">
            <a:avLst/>
          </a:prstGeom>
          <a:noFill/>
          <a:ln w="76200">
            <a:solidFill>
              <a:srgbClr val="FFFF00"/>
            </a:solidFill>
            <a:round/>
            <a:headEnd/>
            <a:tailEnd type="stealth"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14313" y="1000125"/>
            <a:ext cx="8572500" cy="1016000"/>
          </a:xfrm>
          <a:solidFill>
            <a:schemeClr val="bg1"/>
          </a:solidFill>
          <a:ln>
            <a:solidFill>
              <a:schemeClr val="accent2"/>
            </a:solidFill>
            <a:miter lim="800000"/>
            <a:headEnd/>
            <a:tailEnd/>
          </a:ln>
        </p:spPr>
        <p:txBody>
          <a:bodyPr/>
          <a:lstStyle/>
          <a:p>
            <a:pPr algn="l" eaLnBrk="1" hangingPunct="1">
              <a:lnSpc>
                <a:spcPct val="120000"/>
              </a:lnSpc>
            </a:pPr>
            <a:r>
              <a:rPr lang="zh-CN" altLang="en-US" sz="3600" b="1" smtClean="0">
                <a:ea typeface="黑体" pitchFamily="49" charset="-122"/>
              </a:rPr>
              <a:t>（五）</a:t>
            </a:r>
            <a:r>
              <a:rPr lang="zh-CN" altLang="en-US" sz="3600" b="1" smtClean="0">
                <a:latin typeface="黑体" pitchFamily="49" charset="-122"/>
                <a:ea typeface="黑体" pitchFamily="49" charset="-122"/>
              </a:rPr>
              <a:t>党在过渡时期的总路线的理论依据</a:t>
            </a:r>
          </a:p>
        </p:txBody>
      </p:sp>
      <p:sp>
        <p:nvSpPr>
          <p:cNvPr id="26627" name="Rectangle 3"/>
          <p:cNvSpPr>
            <a:spLocks noGrp="1" noChangeArrowheads="1"/>
          </p:cNvSpPr>
          <p:nvPr>
            <p:ph type="body" idx="1"/>
          </p:nvPr>
        </p:nvSpPr>
        <p:spPr>
          <a:xfrm>
            <a:off x="214313" y="2143125"/>
            <a:ext cx="8572500" cy="1643063"/>
          </a:xfrm>
          <a:solidFill>
            <a:srgbClr val="800000"/>
          </a:solidFill>
          <a:ln>
            <a:solidFill>
              <a:srgbClr val="FFFF00"/>
            </a:solidFill>
            <a:miter lim="800000"/>
            <a:headEnd/>
            <a:tailEnd/>
          </a:ln>
        </p:spPr>
        <p:txBody>
          <a:bodyPr/>
          <a:lstStyle/>
          <a:p>
            <a:pPr eaLnBrk="1" hangingPunct="1">
              <a:lnSpc>
                <a:spcPct val="120000"/>
              </a:lnSpc>
              <a:buFontTx/>
              <a:buNone/>
            </a:pPr>
            <a:r>
              <a:rPr lang="zh-CN" altLang="en-US" sz="2800" b="1" smtClean="0">
                <a:solidFill>
                  <a:schemeClr val="bg1"/>
                </a:solidFill>
                <a:latin typeface="黑体" pitchFamily="49" charset="-122"/>
                <a:ea typeface="黑体" pitchFamily="49" charset="-122"/>
              </a:rPr>
              <a:t>  党在过渡时期的总路线的理论依据是马克思、恩格斯、列宁关于从资本主义社会向社会主义社会过渡的思想。</a:t>
            </a:r>
            <a:endParaRPr lang="zh-CN" altLang="en-US" sz="2800" b="1" i="1" smtClean="0">
              <a:solidFill>
                <a:schemeClr val="bg1"/>
              </a:solidFill>
            </a:endParaRPr>
          </a:p>
        </p:txBody>
      </p:sp>
      <p:pic>
        <p:nvPicPr>
          <p:cNvPr id="32772" name="Picture 12" descr="c:\users\lenovo\appdata\roaming\360se6\User Data\temp\t01aaacf77d30eef3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438" y="3857625"/>
            <a:ext cx="300037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14" descr="c:\users\lenovo\appdata\roaming\360se6\User Data\temp\t01bc98d240e78be78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3857625"/>
            <a:ext cx="550068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7">
                                            <p:bg/>
                                          </p:spTgt>
                                        </p:tgtEl>
                                        <p:attrNameLst>
                                          <p:attrName>style.visibility</p:attrName>
                                        </p:attrNameLst>
                                      </p:cBhvr>
                                      <p:to>
                                        <p:strVal val="visible"/>
                                      </p:to>
                                    </p:set>
                                    <p:anim calcmode="lin" valueType="num">
                                      <p:cBhvr additive="base">
                                        <p:cTn id="7" dur="500" fill="hold"/>
                                        <p:tgtEl>
                                          <p:spTgt spid="2662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7">
                                            <p:txEl>
                                              <p:pRg st="0" end="0"/>
                                            </p:txEl>
                                          </p:spTgt>
                                        </p:tgtEl>
                                        <p:attrNameLst>
                                          <p:attrName>style.visibility</p:attrName>
                                        </p:attrNameLst>
                                      </p:cBhvr>
                                      <p:to>
                                        <p:strVal val="visible"/>
                                      </p:to>
                                    </p:set>
                                    <p:anim calcmode="lin" valueType="num">
                                      <p:cBhvr additive="base">
                                        <p:cTn id="13"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214313" y="1071563"/>
            <a:ext cx="8572500" cy="1143000"/>
          </a:xfrm>
          <a:solidFill>
            <a:srgbClr val="FF0000"/>
          </a:solidFill>
          <a:ln>
            <a:solidFill>
              <a:srgbClr val="FFFF00"/>
            </a:solidFill>
            <a:miter lim="800000"/>
            <a:headEnd/>
            <a:tailEnd/>
          </a:ln>
        </p:spPr>
        <p:txBody>
          <a:bodyPr/>
          <a:lstStyle/>
          <a:p>
            <a:pPr eaLnBrk="1" hangingPunct="1">
              <a:lnSpc>
                <a:spcPct val="120000"/>
              </a:lnSpc>
              <a:buFontTx/>
              <a:buNone/>
            </a:pPr>
            <a:r>
              <a:rPr lang="en-US" altLang="zh-CN" sz="2800" b="1" smtClean="0">
                <a:solidFill>
                  <a:schemeClr val="bg1"/>
                </a:solidFill>
              </a:rPr>
              <a:t>   </a:t>
            </a:r>
            <a:r>
              <a:rPr lang="zh-CN" altLang="en-US" sz="2800" b="1" smtClean="0">
                <a:solidFill>
                  <a:schemeClr val="bg1"/>
                </a:solidFill>
                <a:latin typeface="黑体" pitchFamily="49" charset="-122"/>
                <a:ea typeface="黑体" pitchFamily="49" charset="-122"/>
              </a:rPr>
              <a:t>马克思、恩格斯在创立科学社会主义理论时，就提出了从资本主义社会向社会主义社会过渡的问题。</a:t>
            </a:r>
            <a:endParaRPr lang="zh-CN" altLang="en-US" sz="2800" b="1" i="1" smtClean="0">
              <a:solidFill>
                <a:schemeClr val="bg1"/>
              </a:solidFill>
              <a:latin typeface="黑体" pitchFamily="49" charset="-122"/>
              <a:ea typeface="黑体" pitchFamily="49" charset="-122"/>
            </a:endParaRPr>
          </a:p>
        </p:txBody>
      </p:sp>
      <p:sp>
        <p:nvSpPr>
          <p:cNvPr id="33795" name="矩形标注 4"/>
          <p:cNvSpPr>
            <a:spLocks noChangeArrowheads="1"/>
          </p:cNvSpPr>
          <p:nvPr/>
        </p:nvSpPr>
        <p:spPr bwMode="auto">
          <a:xfrm>
            <a:off x="214313" y="2357438"/>
            <a:ext cx="8572500" cy="1785937"/>
          </a:xfrm>
          <a:prstGeom prst="wedgeRectCallout">
            <a:avLst>
              <a:gd name="adj1" fmla="val -38829"/>
              <a:gd name="adj2" fmla="val 64546"/>
            </a:avLst>
          </a:prstGeom>
          <a:solidFill>
            <a:srgbClr val="FFC000"/>
          </a:solidFill>
          <a:ln w="9525" algn="ctr">
            <a:solidFill>
              <a:srgbClr val="FFFF00"/>
            </a:solidFill>
            <a:round/>
            <a:headEnd/>
            <a:tailEnd/>
          </a:ln>
        </p:spPr>
        <p:txBody>
          <a:bodyPr lIns="90000" tIns="46800" rIns="90000" bIns="46800"/>
          <a:lstStyle/>
          <a:p>
            <a:endParaRPr lang="zh-CN" altLang="en-US"/>
          </a:p>
        </p:txBody>
      </p:sp>
      <p:sp>
        <p:nvSpPr>
          <p:cNvPr id="33796" name="矩形 5"/>
          <p:cNvSpPr>
            <a:spLocks noChangeArrowheads="1"/>
          </p:cNvSpPr>
          <p:nvPr/>
        </p:nvSpPr>
        <p:spPr bwMode="auto">
          <a:xfrm>
            <a:off x="285750" y="2428875"/>
            <a:ext cx="8429625" cy="15700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i="0" dirty="0"/>
              <a:t>从资本主义社会到社会主义社会，需要经历一个从无产阶级夺取政权、到利用国家政权对旧的生产关系进行革命性的改造，逐步消灭私有制、确立公有制并大力发展生产力的过渡时期，这是一切走向共产主义的国家不可逾越的发展阶段。</a:t>
            </a:r>
          </a:p>
        </p:txBody>
      </p:sp>
      <p:pic>
        <p:nvPicPr>
          <p:cNvPr id="33797" name="Picture 6" descr="c:\users\lenovo\appdata\roaming\360se6\User Data\temp\t0162c66114cccefe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4500563"/>
            <a:ext cx="1990725"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8" descr="c:\users\lenovo\appdata\roaming\360se6\User Data\temp\t013ae8ce10f98e4d5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8" y="4500563"/>
            <a:ext cx="142875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10" descr="c:\users\lenovo\appdata\roaming\360se6\User Data\temp\t01a1bd108fcb6a659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9063" y="4357688"/>
            <a:ext cx="1500187"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7">
                                            <p:bg/>
                                          </p:spTgt>
                                        </p:tgtEl>
                                        <p:attrNameLst>
                                          <p:attrName>style.visibility</p:attrName>
                                        </p:attrNameLst>
                                      </p:cBhvr>
                                      <p:to>
                                        <p:strVal val="visible"/>
                                      </p:to>
                                    </p:set>
                                    <p:anim calcmode="lin" valueType="num">
                                      <p:cBhvr additive="base">
                                        <p:cTn id="7" dur="500" fill="hold"/>
                                        <p:tgtEl>
                                          <p:spTgt spid="2662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7">
                                            <p:txEl>
                                              <p:pRg st="0" end="0"/>
                                            </p:txEl>
                                          </p:spTgt>
                                        </p:tgtEl>
                                        <p:attrNameLst>
                                          <p:attrName>style.visibility</p:attrName>
                                        </p:attrNameLst>
                                      </p:cBhvr>
                                      <p:to>
                                        <p:strVal val="visible"/>
                                      </p:to>
                                    </p:set>
                                    <p:anim calcmode="lin" valueType="num">
                                      <p:cBhvr additive="base">
                                        <p:cTn id="13"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285750" y="1143000"/>
            <a:ext cx="8572500" cy="1857375"/>
          </a:xfrm>
          <a:solidFill>
            <a:schemeClr val="bg1"/>
          </a:solidFill>
          <a:ln>
            <a:solidFill>
              <a:srgbClr val="FFFF00"/>
            </a:solidFill>
            <a:miter lim="800000"/>
            <a:headEnd/>
            <a:tailEnd/>
          </a:ln>
        </p:spPr>
        <p:txBody>
          <a:bodyPr/>
          <a:lstStyle/>
          <a:p>
            <a:pPr eaLnBrk="1" hangingPunct="1">
              <a:buFontTx/>
              <a:buNone/>
            </a:pPr>
            <a:r>
              <a:rPr lang="zh-CN" altLang="en-US" sz="2800" smtClean="0">
                <a:solidFill>
                  <a:schemeClr val="bg1"/>
                </a:solidFill>
                <a:latin typeface="黑体" pitchFamily="49" charset="-122"/>
                <a:ea typeface="黑体" pitchFamily="49" charset="-122"/>
              </a:rPr>
              <a:t>  </a:t>
            </a:r>
            <a:r>
              <a:rPr lang="zh-CN" altLang="en-US" sz="2800" smtClean="0">
                <a:solidFill>
                  <a:srgbClr val="002060"/>
                </a:solidFill>
                <a:latin typeface="黑体" pitchFamily="49" charset="-122"/>
                <a:ea typeface="黑体" pitchFamily="49" charset="-122"/>
              </a:rPr>
              <a:t>列宁进一步发展了马克思、恩格斯的革命转变思想。列宁认为，改变资产阶级和小资产阶级的经营方式和习惯势力是一件极其困难的事情，必须经过一个相当长的从资本主义到社会主义的过渡时期。</a:t>
            </a:r>
            <a:endParaRPr lang="zh-CN" altLang="en-US" sz="2800" i="1" smtClean="0">
              <a:solidFill>
                <a:srgbClr val="002060"/>
              </a:solidFill>
              <a:latin typeface="黑体" pitchFamily="49" charset="-122"/>
              <a:ea typeface="黑体" pitchFamily="49" charset="-122"/>
            </a:endParaRPr>
          </a:p>
        </p:txBody>
      </p:sp>
      <p:pic>
        <p:nvPicPr>
          <p:cNvPr id="34819" name="Picture 2" descr="c:\users\lenovo\appdata\roaming\360se6\User Data\temp\t019e493544dab82f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3214688"/>
            <a:ext cx="2428875"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descr="c:\users\lenovo\appdata\roaming\360se6\User Data\temp\t01733be0f0af1ad66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8" y="3214688"/>
            <a:ext cx="2214562"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7">
                                            <p:bg/>
                                          </p:spTgt>
                                        </p:tgtEl>
                                        <p:attrNameLst>
                                          <p:attrName>style.visibility</p:attrName>
                                        </p:attrNameLst>
                                      </p:cBhvr>
                                      <p:to>
                                        <p:strVal val="visible"/>
                                      </p:to>
                                    </p:set>
                                    <p:anim calcmode="lin" valueType="num">
                                      <p:cBhvr additive="base">
                                        <p:cTn id="7" dur="500" fill="hold"/>
                                        <p:tgtEl>
                                          <p:spTgt spid="2662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7">
                                            <p:txEl>
                                              <p:pRg st="0" end="0"/>
                                            </p:txEl>
                                          </p:spTgt>
                                        </p:tgtEl>
                                        <p:attrNameLst>
                                          <p:attrName>style.visibility</p:attrName>
                                        </p:attrNameLst>
                                      </p:cBhvr>
                                      <p:to>
                                        <p:strVal val="visible"/>
                                      </p:to>
                                    </p:set>
                                    <p:anim calcmode="lin" valueType="num">
                                      <p:cBhvr additive="base">
                                        <p:cTn id="13"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descr="5%"/>
          <p:cNvSpPr>
            <a:spLocks noChangeArrowheads="1"/>
          </p:cNvSpPr>
          <p:nvPr/>
        </p:nvSpPr>
        <p:spPr bwMode="auto">
          <a:xfrm>
            <a:off x="642938" y="2071688"/>
            <a:ext cx="7889502" cy="2462213"/>
          </a:xfrm>
          <a:prstGeom prst="rect">
            <a:avLst/>
          </a:prstGeom>
          <a:pattFill prst="pct5">
            <a:fgClr>
              <a:schemeClr val="accent1"/>
            </a:fgClr>
            <a:bgClr>
              <a:srgbClr val="FFFFFF"/>
            </a:bgClr>
          </a:pattFill>
          <a:ln w="19050">
            <a:solidFill>
              <a:srgbClr val="FFFF00"/>
            </a:solidFill>
            <a:miter lim="800000"/>
            <a:headEnd/>
            <a:tailEnd/>
          </a:ln>
        </p:spPr>
        <p:txBody>
          <a:bodyPr wrap="square">
            <a:spAutoFit/>
          </a:bodyPr>
          <a:lstStyle/>
          <a:p>
            <a:pPr>
              <a:lnSpc>
                <a:spcPct val="110000"/>
              </a:lnSpc>
            </a:pPr>
            <a:r>
              <a:rPr lang="zh-CN" altLang="en-US" sz="2800" b="1" dirty="0"/>
              <a:t>    </a:t>
            </a:r>
            <a:r>
              <a:rPr lang="zh-CN" altLang="en-US" sz="2800" b="1" i="0" dirty="0"/>
              <a:t>改革开放以后，私营经济又重新崭露头角，现在私营经济的规模已远远超过了社会主义改造前的私营经济，并继续发展</a:t>
            </a:r>
            <a:r>
              <a:rPr lang="zh-CN" altLang="en-US" sz="2800" b="1" i="0" dirty="0" smtClean="0"/>
              <a:t>。有人</a:t>
            </a:r>
            <a:r>
              <a:rPr lang="zh-CN" altLang="en-US" sz="2800" b="1" i="0" dirty="0"/>
              <a:t>说，</a:t>
            </a:r>
            <a:r>
              <a:rPr lang="zh-CN" altLang="en-US" sz="2800" b="1" i="0" dirty="0" smtClean="0"/>
              <a:t>“早知如此，何必当初”。</a:t>
            </a:r>
            <a:r>
              <a:rPr lang="zh-CN" altLang="en-US" sz="2800" b="1" i="0" dirty="0"/>
              <a:t>既然现在允许私有经济发展，当初何必社会主义改造？社会主义改造有无必要？</a:t>
            </a:r>
            <a:endParaRPr kumimoji="1" lang="en-US" altLang="zh-CN" b="1" i="0" dirty="0">
              <a:solidFill>
                <a:srgbClr val="0000FF"/>
              </a:solidFill>
              <a:latin typeface="楷体_GB2312" pitchFamily="49" charset="-122"/>
              <a:ea typeface="楷体_GB2312" pitchFamily="49" charset="-122"/>
            </a:endParaRPr>
          </a:p>
        </p:txBody>
      </p:sp>
      <p:pic>
        <p:nvPicPr>
          <p:cNvPr id="6147" name="Picture 8" descr="图片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5013325"/>
            <a:ext cx="85344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0" descr="图片3"/>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2938" y="2143125"/>
            <a:ext cx="3587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Box 5"/>
          <p:cNvSpPr txBox="1">
            <a:spLocks noChangeArrowheads="1"/>
          </p:cNvSpPr>
          <p:nvPr/>
        </p:nvSpPr>
        <p:spPr bwMode="auto">
          <a:xfrm>
            <a:off x="642938" y="1214438"/>
            <a:ext cx="2143125" cy="6461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r>
              <a:rPr lang="zh-CN" altLang="en-US" sz="3600" b="1" i="0" dirty="0">
                <a:latin typeface="黑体" pitchFamily="49" charset="-122"/>
                <a:ea typeface="黑体" pitchFamily="49" charset="-122"/>
              </a:rPr>
              <a:t>开篇的话</a:t>
            </a:r>
          </a:p>
        </p:txBody>
      </p:sp>
    </p:spTree>
    <p:extLst>
      <p:ext uri="{BB962C8B-B14F-4D97-AF65-F5344CB8AC3E}">
        <p14:creationId xmlns:p14="http://schemas.microsoft.com/office/powerpoint/2010/main" val="27511869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blinds(horizontal)">
                                      <p:cBhvr>
                                        <p:cTn id="7" dur="500"/>
                                        <p:tgtEl>
                                          <p:spTgt spid="10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261596" y="1507604"/>
            <a:ext cx="8572500" cy="2714625"/>
          </a:xfrm>
          <a:solidFill>
            <a:srgbClr val="FFC000"/>
          </a:solidFill>
          <a:ln>
            <a:solidFill>
              <a:srgbClr val="FFFF00"/>
            </a:solidFill>
            <a:miter lim="800000"/>
            <a:headEnd/>
            <a:tailEnd/>
          </a:ln>
        </p:spPr>
        <p:txBody>
          <a:bodyPr/>
          <a:lstStyle/>
          <a:p>
            <a:pPr eaLnBrk="1" hangingPunct="1">
              <a:buFontTx/>
              <a:buNone/>
            </a:pPr>
            <a:r>
              <a:rPr lang="en-US" altLang="zh-CN" sz="2800" smtClean="0"/>
              <a:t>    </a:t>
            </a:r>
            <a:r>
              <a:rPr lang="zh-CN" altLang="en-US" sz="2800" b="1" smtClean="0"/>
              <a:t>以毛泽东为主要代表的中国共产党人，正是在马克思列宁主义的上述理论指导下，积极探讨新民主主义革命胜利后中国社会逐步向社会主义过渡的问题。新中国成立后，党又在马克思列宁主义关于过渡时期理论的指导下，依据中国的具体情况，适时制定了党在过渡时期的总路线。</a:t>
            </a:r>
            <a:endParaRPr lang="zh-CN" altLang="en-US" sz="2800" b="1" i="1" smtClean="0">
              <a:solidFill>
                <a:srgbClr val="002060"/>
              </a:solidFill>
              <a:latin typeface="黑体" pitchFamily="49" charset="-122"/>
              <a:ea typeface="黑体" pitchFamily="49" charset="-122"/>
            </a:endParaRPr>
          </a:p>
        </p:txBody>
      </p:sp>
      <p:sp>
        <p:nvSpPr>
          <p:cNvPr id="35843" name="矩形 4"/>
          <p:cNvSpPr>
            <a:spLocks noChangeArrowheads="1"/>
          </p:cNvSpPr>
          <p:nvPr/>
        </p:nvSpPr>
        <p:spPr bwMode="auto">
          <a:xfrm>
            <a:off x="299375" y="4365104"/>
            <a:ext cx="8534722" cy="13849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0"/>
              <a:t>党在过渡时期的总路线，将马克思列宁主义关于过渡时期的理论在中国进一步具体化了，形成了中国化的过渡时期理论，为中国社会主义改造提供了行动指南。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7">
                                            <p:bg/>
                                          </p:spTgt>
                                        </p:tgtEl>
                                        <p:attrNameLst>
                                          <p:attrName>style.visibility</p:attrName>
                                        </p:attrNameLst>
                                      </p:cBhvr>
                                      <p:to>
                                        <p:strVal val="visible"/>
                                      </p:to>
                                    </p:set>
                                    <p:anim calcmode="lin" valueType="num">
                                      <p:cBhvr additive="base">
                                        <p:cTn id="7" dur="500" fill="hold"/>
                                        <p:tgtEl>
                                          <p:spTgt spid="2662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7">
                                            <p:txEl>
                                              <p:pRg st="0" end="0"/>
                                            </p:txEl>
                                          </p:spTgt>
                                        </p:tgtEl>
                                        <p:attrNameLst>
                                          <p:attrName>style.visibility</p:attrName>
                                        </p:attrNameLst>
                                      </p:cBhvr>
                                      <p:to>
                                        <p:strVal val="visible"/>
                                      </p:to>
                                    </p:set>
                                    <p:anim calcmode="lin" valueType="num">
                                      <p:cBhvr additive="base">
                                        <p:cTn id="13"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500063" y="1214438"/>
            <a:ext cx="8215312" cy="1571625"/>
          </a:xfrm>
          <a:solidFill>
            <a:srgbClr val="FF0000"/>
          </a:solidFill>
        </p:spPr>
        <p:txBody>
          <a:bodyPr/>
          <a:lstStyle/>
          <a:p>
            <a:pPr eaLnBrk="1" hangingPunct="1"/>
            <a:r>
              <a:rPr lang="zh-CN" altLang="en-US" b="1" smtClean="0">
                <a:solidFill>
                  <a:srgbClr val="FFFF00"/>
                </a:solidFill>
                <a:latin typeface="黑体" pitchFamily="49" charset="-122"/>
                <a:ea typeface="黑体" pitchFamily="49" charset="-122"/>
              </a:rPr>
              <a:t>第二节 </a:t>
            </a:r>
            <a:br>
              <a:rPr lang="zh-CN" altLang="en-US" b="1" smtClean="0">
                <a:solidFill>
                  <a:srgbClr val="FFFF00"/>
                </a:solidFill>
                <a:latin typeface="黑体" pitchFamily="49" charset="-122"/>
                <a:ea typeface="黑体" pitchFamily="49" charset="-122"/>
              </a:rPr>
            </a:br>
            <a:r>
              <a:rPr lang="zh-CN" altLang="en-US" b="1" smtClean="0">
                <a:solidFill>
                  <a:srgbClr val="FFFF00"/>
                </a:solidFill>
                <a:latin typeface="黑体" pitchFamily="49" charset="-122"/>
                <a:ea typeface="黑体" pitchFamily="49" charset="-122"/>
              </a:rPr>
              <a:t>社会主义改造道路和历史经验</a:t>
            </a:r>
          </a:p>
        </p:txBody>
      </p:sp>
      <p:sp>
        <p:nvSpPr>
          <p:cNvPr id="36867" name="Rectangle 3"/>
          <p:cNvSpPr>
            <a:spLocks noChangeArrowheads="1"/>
          </p:cNvSpPr>
          <p:nvPr/>
        </p:nvSpPr>
        <p:spPr bwMode="auto">
          <a:xfrm>
            <a:off x="468313" y="2997200"/>
            <a:ext cx="8208962" cy="1439863"/>
          </a:xfrm>
          <a:prstGeom prst="rect">
            <a:avLst/>
          </a:prstGeom>
          <a:solidFill>
            <a:schemeClr val="bg1"/>
          </a:solidFill>
          <a:ln w="38100">
            <a:solidFill>
              <a:srgbClr val="800000"/>
            </a:solidFill>
            <a:miter lim="800000"/>
            <a:headEnd/>
            <a:tailEnd/>
          </a:ln>
        </p:spPr>
        <p:txBody>
          <a:bodyPr/>
          <a:lstStyle/>
          <a:p>
            <a:pPr marL="342900" indent="-342900">
              <a:lnSpc>
                <a:spcPct val="120000"/>
              </a:lnSpc>
              <a:spcBef>
                <a:spcPct val="20000"/>
              </a:spcBef>
              <a:buFontTx/>
              <a:buChar char="•"/>
            </a:pPr>
            <a:r>
              <a:rPr lang="zh-CN" altLang="en-US" sz="3200" b="1" i="0">
                <a:solidFill>
                  <a:schemeClr val="accent2"/>
                </a:solidFill>
                <a:latin typeface="黑体" pitchFamily="49" charset="-122"/>
                <a:ea typeface="黑体" pitchFamily="49" charset="-122"/>
              </a:rPr>
              <a:t>一、适合中国特点的社会主义改造道路</a:t>
            </a:r>
          </a:p>
          <a:p>
            <a:pPr marL="342900" indent="-342900">
              <a:lnSpc>
                <a:spcPct val="120000"/>
              </a:lnSpc>
              <a:spcBef>
                <a:spcPct val="20000"/>
              </a:spcBef>
              <a:buFontTx/>
              <a:buChar char="•"/>
            </a:pPr>
            <a:r>
              <a:rPr lang="zh-CN" altLang="en-US" sz="3200" b="1" i="0">
                <a:solidFill>
                  <a:schemeClr val="accent2"/>
                </a:solidFill>
                <a:latin typeface="黑体" pitchFamily="49" charset="-122"/>
                <a:ea typeface="黑体" pitchFamily="49" charset="-122"/>
              </a:rPr>
              <a:t>二、社会主义改造的历史经验</a:t>
            </a:r>
          </a:p>
        </p:txBody>
      </p:sp>
      <p:pic>
        <p:nvPicPr>
          <p:cNvPr id="36868" name="Picture 5" descr="002b"/>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3284538"/>
            <a:ext cx="3429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6" descr="002b"/>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3933825"/>
            <a:ext cx="3429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9" descr="图片2"/>
          <p:cNvPicPr>
            <a:picLocks noChangeAspect="1" noChangeArrowheads="1"/>
          </p:cNvPicPr>
          <p:nvPr/>
        </p:nvPicPr>
        <p:blipFill>
          <a:blip r:embed="rId4">
            <a:extLst>
              <a:ext uri="{28A0092B-C50C-407E-A947-70E740481C1C}">
                <a14:useLocalDpi xmlns:a14="http://schemas.microsoft.com/office/drawing/2010/main" val="0"/>
              </a:ext>
            </a:extLst>
          </a:blip>
          <a:srcRect l="14557" t="18507" r="13385" b="26389"/>
          <a:stretch>
            <a:fillRect/>
          </a:stretch>
        </p:blipFill>
        <p:spPr bwMode="auto">
          <a:xfrm>
            <a:off x="468313" y="4581525"/>
            <a:ext cx="3527425"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1618"/>
                                        </p:tgtEl>
                                        <p:attrNameLst>
                                          <p:attrName>style.visibility</p:attrName>
                                        </p:attrNameLst>
                                      </p:cBhvr>
                                      <p:to>
                                        <p:strVal val="visible"/>
                                      </p:to>
                                    </p:set>
                                    <p:anim calcmode="lin" valueType="num">
                                      <p:cBhvr additive="base">
                                        <p:cTn id="7" dur="500" fill="hold"/>
                                        <p:tgtEl>
                                          <p:spTgt spid="111618"/>
                                        </p:tgtEl>
                                        <p:attrNameLst>
                                          <p:attrName>ppt_x</p:attrName>
                                        </p:attrNameLst>
                                      </p:cBhvr>
                                      <p:tavLst>
                                        <p:tav tm="0">
                                          <p:val>
                                            <p:strVal val="#ppt_x"/>
                                          </p:val>
                                        </p:tav>
                                        <p:tav tm="100000">
                                          <p:val>
                                            <p:strVal val="#ppt_x"/>
                                          </p:val>
                                        </p:tav>
                                      </p:tavLst>
                                    </p:anim>
                                    <p:anim calcmode="lin" valueType="num">
                                      <p:cBhvr additive="base">
                                        <p:cTn id="8" dur="500" fill="hold"/>
                                        <p:tgtEl>
                                          <p:spTgt spid="1116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28625" y="1500188"/>
            <a:ext cx="8429625" cy="1071562"/>
          </a:xfrm>
          <a:solidFill>
            <a:srgbClr val="800000"/>
          </a:solidFill>
          <a:ln>
            <a:solidFill>
              <a:schemeClr val="bg1"/>
            </a:solidFill>
          </a:ln>
        </p:spPr>
        <p:txBody>
          <a:bodyPr/>
          <a:lstStyle/>
          <a:p>
            <a:pPr algn="l" eaLnBrk="1" hangingPunct="1">
              <a:defRPr/>
            </a:pPr>
            <a:r>
              <a:rPr lang="zh-CN" altLang="en-US" sz="3600" b="1" dirty="0" smtClean="0">
                <a:solidFill>
                  <a:srgbClr val="FFFF00"/>
                </a:solidFill>
                <a:effectLst>
                  <a:outerShdw blurRad="38100" dist="38100" dir="2700000" algn="tl">
                    <a:srgbClr val="000000"/>
                  </a:outerShdw>
                </a:effectLst>
                <a:ea typeface="黑体" pitchFamily="49" charset="-122"/>
              </a:rPr>
              <a:t>一、适合中国特点的社会主义改造道路</a:t>
            </a:r>
          </a:p>
        </p:txBody>
      </p:sp>
      <p:sp>
        <p:nvSpPr>
          <p:cNvPr id="33798" name="Rectangle 6" descr="5%"/>
          <p:cNvSpPr>
            <a:spLocks noChangeArrowheads="1"/>
          </p:cNvSpPr>
          <p:nvPr/>
        </p:nvSpPr>
        <p:spPr bwMode="auto">
          <a:xfrm>
            <a:off x="428625" y="3000375"/>
            <a:ext cx="5472113" cy="2693988"/>
          </a:xfrm>
          <a:prstGeom prst="rect">
            <a:avLst/>
          </a:prstGeom>
          <a:pattFill prst="pct5">
            <a:fgClr>
              <a:schemeClr val="accent1"/>
            </a:fgClr>
            <a:bgClr>
              <a:schemeClr val="bg1"/>
            </a:bgClr>
          </a:pattFill>
          <a:ln w="38100">
            <a:solidFill>
              <a:srgbClr val="0000FF"/>
            </a:solidFill>
            <a:miter lim="800000"/>
            <a:headEnd/>
            <a:tailEnd/>
          </a:ln>
        </p:spPr>
        <p:txBody>
          <a:bodyPr anchor="ctr">
            <a:spAutoFit/>
          </a:bodyPr>
          <a:lstStyle/>
          <a:p>
            <a:pPr>
              <a:lnSpc>
                <a:spcPct val="120000"/>
              </a:lnSpc>
            </a:pPr>
            <a:r>
              <a:rPr kumimoji="1" lang="en-US" altLang="zh-CN" sz="2800" b="1" i="0">
                <a:solidFill>
                  <a:srgbClr val="FF0000"/>
                </a:solidFill>
                <a:latin typeface="幼圆" pitchFamily="49" charset="-122"/>
                <a:ea typeface="幼圆" pitchFamily="49" charset="-122"/>
              </a:rPr>
              <a:t>   </a:t>
            </a:r>
            <a:r>
              <a:rPr kumimoji="1" lang="zh-CN" altLang="en-US" sz="2800" b="1" i="0">
                <a:solidFill>
                  <a:srgbClr val="990000"/>
                </a:solidFill>
                <a:latin typeface="幼圆" pitchFamily="49" charset="-122"/>
                <a:ea typeface="幼圆" pitchFamily="49" charset="-122"/>
              </a:rPr>
              <a:t>以毛泽东为主要代表的中国共产党人根据马克思列宁主义的基本原理，结合我国具体实际，创造性地开辟了一条适合中国特点的社会主义改造道路。</a:t>
            </a:r>
            <a:endParaRPr kumimoji="1" lang="zh-CN" altLang="en-US" sz="2800" b="1" i="0">
              <a:solidFill>
                <a:srgbClr val="009900"/>
              </a:solidFill>
              <a:latin typeface="幼圆" pitchFamily="49" charset="-122"/>
              <a:ea typeface="幼圆" pitchFamily="49" charset="-122"/>
            </a:endParaRPr>
          </a:p>
        </p:txBody>
      </p:sp>
      <p:pic>
        <p:nvPicPr>
          <p:cNvPr id="37892" name="Picture 7" descr="W0200802213578917199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313" y="3000375"/>
            <a:ext cx="296227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Text Box 8"/>
          <p:cNvSpPr txBox="1">
            <a:spLocks noChangeArrowheads="1"/>
          </p:cNvSpPr>
          <p:nvPr/>
        </p:nvSpPr>
        <p:spPr bwMode="auto">
          <a:xfrm>
            <a:off x="6588125" y="5805488"/>
            <a:ext cx="2303463" cy="376237"/>
          </a:xfrm>
          <a:prstGeom prst="rect">
            <a:avLst/>
          </a:prstGeom>
          <a:solidFill>
            <a:schemeClr val="bg1"/>
          </a:solidFill>
          <a:ln w="9525">
            <a:solidFill>
              <a:srgbClr val="800000"/>
            </a:solidFill>
            <a:miter lim="800000"/>
            <a:headEnd/>
            <a:tailEnd/>
          </a:ln>
          <a:effectLst/>
        </p:spPr>
        <p:txBody>
          <a:bodyPr>
            <a:spAutoFit/>
          </a:bodyPr>
          <a:lstStyle/>
          <a:p>
            <a:pPr algn="ctr">
              <a:spcBef>
                <a:spcPct val="50000"/>
              </a:spcBef>
              <a:defRPr/>
            </a:pPr>
            <a:r>
              <a:rPr kumimoji="1" lang="en-US" altLang="zh-CN" b="1" i="0">
                <a:solidFill>
                  <a:srgbClr val="0000FF"/>
                </a:solidFill>
                <a:effectLst>
                  <a:outerShdw blurRad="38100" dist="38100" dir="2700000" algn="tl">
                    <a:srgbClr val="C0C0C0"/>
                  </a:outerShdw>
                </a:effectLst>
                <a:latin typeface="Times New Roman" pitchFamily="18" charset="0"/>
                <a:ea typeface="楷体_GB2312" pitchFamily="49" charset="-122"/>
              </a:rPr>
              <a:t>1956</a:t>
            </a: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年毛泽东在武汉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box(in)">
                                      <p:cBhvr>
                                        <p:cTn id="7"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39750" y="1412875"/>
            <a:ext cx="7848600" cy="711200"/>
          </a:xfrm>
          <a:solidFill>
            <a:schemeClr val="bg1"/>
          </a:solidFill>
        </p:spPr>
        <p:txBody>
          <a:bodyPr/>
          <a:lstStyle/>
          <a:p>
            <a:pPr eaLnBrk="1" hangingPunct="1"/>
            <a:r>
              <a:rPr lang="zh-CN" altLang="en-US" sz="3600" b="1" smtClean="0">
                <a:solidFill>
                  <a:schemeClr val="tx1"/>
                </a:solidFill>
                <a:latin typeface="黑体" pitchFamily="49" charset="-122"/>
                <a:ea typeface="黑体" pitchFamily="49" charset="-122"/>
              </a:rPr>
              <a:t>（一）农业、手工业的社会主义改造</a:t>
            </a:r>
          </a:p>
        </p:txBody>
      </p:sp>
      <p:sp>
        <p:nvSpPr>
          <p:cNvPr id="38915" name="Rectangle 3"/>
          <p:cNvSpPr>
            <a:spLocks noGrp="1" noChangeArrowheads="1"/>
          </p:cNvSpPr>
          <p:nvPr>
            <p:ph type="body" idx="1"/>
          </p:nvPr>
        </p:nvSpPr>
        <p:spPr>
          <a:xfrm>
            <a:off x="571500" y="2286000"/>
            <a:ext cx="4608513" cy="720725"/>
          </a:xfrm>
          <a:solidFill>
            <a:srgbClr val="800080"/>
          </a:solidFill>
          <a:ln>
            <a:solidFill>
              <a:srgbClr val="FFFF00"/>
            </a:solidFill>
            <a:miter lim="800000"/>
            <a:headEnd/>
            <a:tailEnd/>
          </a:ln>
        </p:spPr>
        <p:txBody>
          <a:bodyPr/>
          <a:lstStyle/>
          <a:p>
            <a:pPr eaLnBrk="1" hangingPunct="1">
              <a:lnSpc>
                <a:spcPct val="120000"/>
              </a:lnSpc>
              <a:spcBef>
                <a:spcPct val="0"/>
              </a:spcBef>
              <a:buFontTx/>
              <a:buNone/>
            </a:pPr>
            <a:r>
              <a:rPr lang="en-US" altLang="zh-CN" b="1" smtClean="0">
                <a:solidFill>
                  <a:schemeClr val="bg1"/>
                </a:solidFill>
                <a:latin typeface="黑体" pitchFamily="49" charset="-122"/>
                <a:ea typeface="黑体" pitchFamily="49" charset="-122"/>
              </a:rPr>
              <a:t>1</a:t>
            </a:r>
            <a:r>
              <a:rPr lang="zh-CN" altLang="en-US" b="1" smtClean="0">
                <a:solidFill>
                  <a:schemeClr val="bg1"/>
                </a:solidFill>
                <a:latin typeface="黑体" pitchFamily="49" charset="-122"/>
                <a:ea typeface="黑体" pitchFamily="49" charset="-122"/>
              </a:rPr>
              <a:t>、农业的社会主义改造</a:t>
            </a:r>
            <a:endParaRPr kumimoji="1" lang="zh-CN" altLang="en-US" b="1" smtClean="0">
              <a:solidFill>
                <a:schemeClr val="bg1"/>
              </a:solidFill>
              <a:latin typeface="黑体" pitchFamily="49" charset="-122"/>
              <a:ea typeface="黑体" pitchFamily="49" charset="-122"/>
            </a:endParaRPr>
          </a:p>
        </p:txBody>
      </p:sp>
      <p:sp>
        <p:nvSpPr>
          <p:cNvPr id="9" name="Rectangle 5"/>
          <p:cNvSpPr>
            <a:spLocks noChangeArrowheads="1"/>
          </p:cNvSpPr>
          <p:nvPr/>
        </p:nvSpPr>
        <p:spPr bwMode="auto">
          <a:xfrm>
            <a:off x="1285875" y="3214688"/>
            <a:ext cx="7127875" cy="1085850"/>
          </a:xfrm>
          <a:prstGeom prst="rect">
            <a:avLst/>
          </a:prstGeom>
          <a:solidFill>
            <a:schemeClr val="bg1"/>
          </a:solidFill>
          <a:ln w="19050">
            <a:solidFill>
              <a:srgbClr val="0000FF"/>
            </a:solidFill>
            <a:miter lim="800000"/>
            <a:headEnd/>
            <a:tailEnd/>
          </a:ln>
        </p:spPr>
        <p:txBody>
          <a:bodyPr anchor="ctr">
            <a:spAutoFit/>
          </a:bodyPr>
          <a:lstStyle/>
          <a:p>
            <a:r>
              <a:rPr kumimoji="1" lang="en-US" altLang="zh-CN" sz="2800" b="1">
                <a:solidFill>
                  <a:srgbClr val="0000FF"/>
                </a:solidFill>
                <a:latin typeface="Times New Roman" pitchFamily="18" charset="0"/>
                <a:ea typeface="华文新魏" pitchFamily="2" charset="-122"/>
              </a:rPr>
              <a:t>         </a:t>
            </a:r>
            <a:r>
              <a:rPr kumimoji="1" lang="zh-CN" altLang="en-US" sz="3200" b="1">
                <a:solidFill>
                  <a:srgbClr val="0000FF"/>
                </a:solidFill>
                <a:latin typeface="Times New Roman" pitchFamily="18" charset="0"/>
                <a:ea typeface="华文新魏" pitchFamily="2" charset="-122"/>
              </a:rPr>
              <a:t>如何将几亿农民的个体所有制改造成集体所有制，是一个历史性的难题。 </a:t>
            </a:r>
          </a:p>
        </p:txBody>
      </p:sp>
      <p:pic>
        <p:nvPicPr>
          <p:cNvPr id="38917" name="Picture 7" descr="Q_009"/>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5750" y="3214688"/>
            <a:ext cx="719138"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descr="参加合作社"/>
          <p:cNvSpPr>
            <a:spLocks noChangeArrowheads="1"/>
          </p:cNvSpPr>
          <p:nvPr/>
        </p:nvSpPr>
        <p:spPr bwMode="auto">
          <a:xfrm>
            <a:off x="1403350" y="4429125"/>
            <a:ext cx="7056438" cy="1879600"/>
          </a:xfrm>
          <a:prstGeom prst="ellipse">
            <a:avLst/>
          </a:prstGeom>
          <a:blipFill dpi="0" rotWithShape="1">
            <a:blip r:embed="rId4"/>
            <a:srcRect/>
            <a:stretch>
              <a:fillRect/>
            </a:stretch>
          </a:blipFill>
          <a:ln w="28575">
            <a:solidFill>
              <a:srgbClr val="969696"/>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par>
                          <p:cTn id="8" fill="hold" nodeType="afterGroup">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edge">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500063" y="1285875"/>
            <a:ext cx="5000625" cy="720725"/>
          </a:xfrm>
          <a:solidFill>
            <a:srgbClr val="800080"/>
          </a:solidFill>
          <a:ln>
            <a:solidFill>
              <a:srgbClr val="FFFF00"/>
            </a:solidFill>
            <a:miter lim="800000"/>
            <a:headEnd/>
            <a:tailEnd/>
          </a:ln>
        </p:spPr>
        <p:txBody>
          <a:bodyPr/>
          <a:lstStyle/>
          <a:p>
            <a:pPr eaLnBrk="1" hangingPunct="1">
              <a:lnSpc>
                <a:spcPct val="120000"/>
              </a:lnSpc>
              <a:spcBef>
                <a:spcPct val="0"/>
              </a:spcBef>
              <a:buFontTx/>
              <a:buNone/>
            </a:pPr>
            <a:r>
              <a:rPr kumimoji="1" lang="zh-CN" altLang="en-US" b="1" smtClean="0">
                <a:solidFill>
                  <a:schemeClr val="bg1"/>
                </a:solidFill>
                <a:latin typeface="黑体" pitchFamily="49" charset="-122"/>
                <a:ea typeface="黑体" pitchFamily="49" charset="-122"/>
              </a:rPr>
              <a:t>农业的社会主义改造道路</a:t>
            </a:r>
          </a:p>
        </p:txBody>
      </p:sp>
      <p:pic>
        <p:nvPicPr>
          <p:cNvPr id="39939" name="Picture 8" descr="thumbnail_400_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3143250"/>
            <a:ext cx="34226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0"/>
          <p:cNvSpPr>
            <a:spLocks noChangeArrowheads="1"/>
          </p:cNvSpPr>
          <p:nvPr/>
        </p:nvSpPr>
        <p:spPr bwMode="auto">
          <a:xfrm>
            <a:off x="500063" y="2357438"/>
            <a:ext cx="8143875" cy="647700"/>
          </a:xfrm>
          <a:prstGeom prst="rect">
            <a:avLst/>
          </a:prstGeom>
          <a:solidFill>
            <a:schemeClr val="bg1"/>
          </a:solidFill>
          <a:ln w="9525">
            <a:solidFill>
              <a:srgbClr val="FFFF00"/>
            </a:solidFill>
            <a:miter lim="800000"/>
            <a:headEnd/>
            <a:tailEnd/>
          </a:ln>
        </p:spPr>
        <p:txBody>
          <a:bodyPr/>
          <a:lstStyle/>
          <a:p>
            <a:pPr marL="342900" indent="-342900">
              <a:lnSpc>
                <a:spcPct val="120000"/>
              </a:lnSpc>
            </a:pPr>
            <a:r>
              <a:rPr kumimoji="1" lang="zh-CN" altLang="en-US" sz="2800" b="1" i="0">
                <a:solidFill>
                  <a:srgbClr val="000066"/>
                </a:solidFill>
              </a:rPr>
              <a:t>第一，积极引导农民组织起来，走互助合作道路。</a:t>
            </a:r>
          </a:p>
        </p:txBody>
      </p:sp>
      <p:grpSp>
        <p:nvGrpSpPr>
          <p:cNvPr id="2" name="Group 16"/>
          <p:cNvGrpSpPr>
            <a:grpSpLocks/>
          </p:cNvGrpSpPr>
          <p:nvPr/>
        </p:nvGrpSpPr>
        <p:grpSpPr bwMode="auto">
          <a:xfrm>
            <a:off x="500063" y="3143250"/>
            <a:ext cx="7072312" cy="2500313"/>
            <a:chOff x="528" y="1536"/>
            <a:chExt cx="4944" cy="2160"/>
          </a:xfrm>
        </p:grpSpPr>
        <p:grpSp>
          <p:nvGrpSpPr>
            <p:cNvPr id="39944" name="Group 17"/>
            <p:cNvGrpSpPr>
              <a:grpSpLocks/>
            </p:cNvGrpSpPr>
            <p:nvPr/>
          </p:nvGrpSpPr>
          <p:grpSpPr bwMode="auto">
            <a:xfrm>
              <a:off x="528" y="1536"/>
              <a:ext cx="3168" cy="2160"/>
              <a:chOff x="528" y="1296"/>
              <a:chExt cx="2928" cy="2256"/>
            </a:xfrm>
          </p:grpSpPr>
          <p:sp>
            <p:nvSpPr>
              <p:cNvPr id="13" name="Rectangle 18"/>
              <p:cNvSpPr>
                <a:spLocks noChangeArrowheads="1"/>
              </p:cNvSpPr>
              <p:nvPr/>
            </p:nvSpPr>
            <p:spPr bwMode="auto">
              <a:xfrm>
                <a:off x="528" y="1296"/>
                <a:ext cx="2928" cy="2256"/>
              </a:xfrm>
              <a:prstGeom prst="rect">
                <a:avLst/>
              </a:prstGeom>
              <a:solidFill>
                <a:schemeClr val="bg1"/>
              </a:solidFill>
              <a:ln w="9525">
                <a:noFill/>
                <a:miter lim="800000"/>
                <a:headEnd/>
                <a:tailEnd/>
              </a:ln>
              <a:effectLst>
                <a:outerShdw dist="53882" dir="2700000" algn="ctr" rotWithShape="0">
                  <a:schemeClr val="tx1"/>
                </a:outerShdw>
              </a:effectLst>
            </p:spPr>
            <p:txBody>
              <a:bodyPr anchor="ctr">
                <a:spAutoFit/>
              </a:bodyPr>
              <a:lstStyle/>
              <a:p>
                <a:pPr>
                  <a:defRPr/>
                </a:pPr>
                <a:endParaRPr lang="zh-CN" altLang="en-US">
                  <a:ea typeface="宋体" pitchFamily="2" charset="-122"/>
                </a:endParaRPr>
              </a:p>
            </p:txBody>
          </p:sp>
          <p:pic>
            <p:nvPicPr>
              <p:cNvPr id="39947" name="Picture 19" descr="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344"/>
                <a:ext cx="2838"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45" name="Text Box 20"/>
            <p:cNvSpPr txBox="1">
              <a:spLocks noChangeArrowheads="1"/>
            </p:cNvSpPr>
            <p:nvPr/>
          </p:nvSpPr>
          <p:spPr bwMode="auto">
            <a:xfrm>
              <a:off x="3791" y="1680"/>
              <a:ext cx="168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lnSpc>
                  <a:spcPct val="120000"/>
                </a:lnSpc>
              </a:pPr>
              <a:r>
                <a:rPr kumimoji="1" lang="en-US" altLang="zh-CN" sz="2400" b="1">
                  <a:latin typeface="Times New Roman" pitchFamily="18" charset="0"/>
                  <a:ea typeface="楷体_GB2312" pitchFamily="49" charset="-122"/>
                </a:rPr>
                <a:t>       </a:t>
              </a:r>
              <a:endParaRPr kumimoji="1" lang="en-US" altLang="zh-CN" sz="2000" b="1">
                <a:solidFill>
                  <a:schemeClr val="bg1"/>
                </a:solidFill>
                <a:latin typeface="Times New Roman" pitchFamily="18" charset="0"/>
                <a:ea typeface="楷体_GB2312" pitchFamily="49" charset="-122"/>
              </a:endParaRPr>
            </a:p>
          </p:txBody>
        </p:sp>
      </p:grpSp>
      <p:sp>
        <p:nvSpPr>
          <p:cNvPr id="15" name="Text Box 21"/>
          <p:cNvSpPr txBox="1">
            <a:spLocks noChangeArrowheads="1"/>
          </p:cNvSpPr>
          <p:nvPr/>
        </p:nvSpPr>
        <p:spPr bwMode="auto">
          <a:xfrm>
            <a:off x="500063" y="5715000"/>
            <a:ext cx="4535487" cy="8223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lnSpc>
                <a:spcPct val="120000"/>
              </a:lnSpc>
            </a:pPr>
            <a:r>
              <a:rPr kumimoji="1" lang="zh-CN" altLang="en-US" sz="2000" b="1">
                <a:solidFill>
                  <a:srgbClr val="F8B846"/>
                </a:solidFill>
                <a:latin typeface="Times New Roman" pitchFamily="18" charset="0"/>
                <a:ea typeface="楷体_GB2312" pitchFamily="49" charset="-122"/>
              </a:rPr>
              <a:t>　　</a:t>
            </a:r>
            <a:r>
              <a:rPr kumimoji="1" lang="zh-CN" altLang="en-US" sz="2000" b="1">
                <a:latin typeface="Times New Roman" pitchFamily="18" charset="0"/>
                <a:ea typeface="楷体_GB2312" pitchFamily="49" charset="-122"/>
              </a:rPr>
              <a:t>广东省中山县农民在学习毛泽东 “ 关于农业合作化问题 ” 的报告</a:t>
            </a:r>
            <a:endParaRPr kumimoji="1" lang="zh-CN" altLang="en-US" sz="2400">
              <a:latin typeface="Times New Roman" pitchFamily="18" charset="0"/>
            </a:endParaRPr>
          </a:p>
        </p:txBody>
      </p:sp>
      <p:sp>
        <p:nvSpPr>
          <p:cNvPr id="16" name="Text Box 9"/>
          <p:cNvSpPr txBox="1">
            <a:spLocks noChangeArrowheads="1"/>
          </p:cNvSpPr>
          <p:nvPr/>
        </p:nvSpPr>
        <p:spPr bwMode="auto">
          <a:xfrm>
            <a:off x="5500688" y="5857875"/>
            <a:ext cx="2736850" cy="376238"/>
          </a:xfrm>
          <a:prstGeom prst="rect">
            <a:avLst/>
          </a:prstGeom>
          <a:solidFill>
            <a:schemeClr val="bg1"/>
          </a:solidFill>
          <a:ln w="9525">
            <a:solidFill>
              <a:srgbClr val="800000"/>
            </a:solidFill>
            <a:miter lim="800000"/>
            <a:headEnd/>
            <a:tailEnd/>
          </a:ln>
          <a:effectLst/>
        </p:spPr>
        <p:txBody>
          <a:bodyPr>
            <a:spAutoFit/>
          </a:bodyPr>
          <a:lstStyle/>
          <a:p>
            <a:pPr algn="ctr">
              <a:spcBef>
                <a:spcPct val="50000"/>
              </a:spcBef>
              <a:defRPr/>
            </a:pPr>
            <a:r>
              <a:rPr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农</a:t>
            </a: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民社会主义改造宣传画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amond(in)">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357188" y="1285875"/>
            <a:ext cx="7272337" cy="1800225"/>
          </a:xfrm>
          <a:solidFill>
            <a:schemeClr val="bg1"/>
          </a:solidFill>
          <a:ln>
            <a:solidFill>
              <a:srgbClr val="FFFF00"/>
            </a:solidFill>
            <a:miter lim="800000"/>
            <a:headEnd/>
            <a:tailEnd/>
          </a:ln>
        </p:spPr>
        <p:txBody>
          <a:bodyPr/>
          <a:lstStyle/>
          <a:p>
            <a:pPr eaLnBrk="1" hangingPunct="1">
              <a:lnSpc>
                <a:spcPct val="120000"/>
              </a:lnSpc>
              <a:spcBef>
                <a:spcPct val="0"/>
              </a:spcBef>
              <a:buFontTx/>
              <a:buNone/>
            </a:pPr>
            <a:r>
              <a:rPr kumimoji="1" lang="en-US" altLang="zh-CN" sz="2800" b="1" smtClean="0"/>
              <a:t>     </a:t>
            </a:r>
            <a:r>
              <a:rPr kumimoji="1" lang="zh-CN" altLang="en-US" sz="2800" b="1" smtClean="0">
                <a:solidFill>
                  <a:srgbClr val="000066"/>
                </a:solidFill>
              </a:rPr>
              <a:t>第二，遵循自愿互利、典型示范和国家帮助的原则，以互助合作的优越性吸引农民走互助合作道路。</a:t>
            </a:r>
          </a:p>
        </p:txBody>
      </p:sp>
      <p:sp>
        <p:nvSpPr>
          <p:cNvPr id="40963" name="Rectangle 9"/>
          <p:cNvSpPr>
            <a:spLocks noChangeArrowheads="1"/>
          </p:cNvSpPr>
          <p:nvPr/>
        </p:nvSpPr>
        <p:spPr bwMode="auto">
          <a:xfrm>
            <a:off x="2500313" y="5000625"/>
            <a:ext cx="6408737" cy="1152525"/>
          </a:xfrm>
          <a:prstGeom prst="rect">
            <a:avLst/>
          </a:prstGeom>
          <a:solidFill>
            <a:schemeClr val="bg1"/>
          </a:solidFill>
          <a:ln w="9525">
            <a:solidFill>
              <a:srgbClr val="FFFF00"/>
            </a:solidFill>
            <a:miter lim="800000"/>
            <a:headEnd/>
            <a:tailEnd/>
          </a:ln>
        </p:spPr>
        <p:txBody>
          <a:bodyPr/>
          <a:lstStyle/>
          <a:p>
            <a:pPr marL="342900" indent="-342900">
              <a:lnSpc>
                <a:spcPct val="120000"/>
              </a:lnSpc>
              <a:spcBef>
                <a:spcPct val="20000"/>
              </a:spcBef>
            </a:pPr>
            <a:r>
              <a:rPr kumimoji="1" lang="en-US" altLang="zh-CN" sz="2400" b="1" i="0"/>
              <a:t>        </a:t>
            </a:r>
            <a:r>
              <a:rPr kumimoji="1" lang="zh-CN" altLang="en-US" sz="2800" b="1" i="0">
                <a:solidFill>
                  <a:srgbClr val="000066"/>
                </a:solidFill>
              </a:rPr>
              <a:t>第三，正确分析农村的阶级和阶层状况，掌握正确的阶级政策。</a:t>
            </a:r>
          </a:p>
        </p:txBody>
      </p:sp>
      <p:pic>
        <p:nvPicPr>
          <p:cNvPr id="40964" name="Picture 6" descr="20089241617129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3298825"/>
            <a:ext cx="2000250" cy="2844800"/>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7"/>
          <p:cNvSpPr txBox="1">
            <a:spLocks noChangeArrowheads="1"/>
          </p:cNvSpPr>
          <p:nvPr/>
        </p:nvSpPr>
        <p:spPr bwMode="auto">
          <a:xfrm>
            <a:off x="357188" y="5500688"/>
            <a:ext cx="2000250" cy="646112"/>
          </a:xfrm>
          <a:prstGeom prst="rect">
            <a:avLst/>
          </a:prstGeom>
          <a:solidFill>
            <a:schemeClr val="bg1"/>
          </a:solidFill>
          <a:ln w="9525">
            <a:solidFill>
              <a:srgbClr val="800000"/>
            </a:solidFill>
            <a:miter lim="800000"/>
            <a:headEnd/>
            <a:tailEnd/>
          </a:ln>
          <a:effectLst/>
        </p:spPr>
        <p:txBody>
          <a:bodyPr>
            <a:spAutoFit/>
          </a:bodyPr>
          <a:lstStyle/>
          <a:p>
            <a:pPr algn="ctr">
              <a:spcBef>
                <a:spcPct val="50000"/>
              </a:spcBef>
              <a:defRPr/>
            </a:pPr>
            <a:r>
              <a:rPr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农</a:t>
            </a: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民踊跃加入农业合作社</a:t>
            </a:r>
          </a:p>
        </p:txBody>
      </p:sp>
      <p:grpSp>
        <p:nvGrpSpPr>
          <p:cNvPr id="2" name="Group 18"/>
          <p:cNvGrpSpPr>
            <a:grpSpLocks/>
          </p:cNvGrpSpPr>
          <p:nvPr/>
        </p:nvGrpSpPr>
        <p:grpSpPr bwMode="auto">
          <a:xfrm>
            <a:off x="2519363" y="3143250"/>
            <a:ext cx="6338887" cy="1736725"/>
            <a:chOff x="672" y="1872"/>
            <a:chExt cx="4416" cy="1920"/>
          </a:xfrm>
        </p:grpSpPr>
        <p:grpSp>
          <p:nvGrpSpPr>
            <p:cNvPr id="40967" name="Group 19"/>
            <p:cNvGrpSpPr>
              <a:grpSpLocks/>
            </p:cNvGrpSpPr>
            <p:nvPr/>
          </p:nvGrpSpPr>
          <p:grpSpPr bwMode="auto">
            <a:xfrm>
              <a:off x="672" y="1872"/>
              <a:ext cx="2735" cy="1920"/>
              <a:chOff x="672" y="1344"/>
              <a:chExt cx="2975" cy="2112"/>
            </a:xfrm>
          </p:grpSpPr>
          <p:sp>
            <p:nvSpPr>
              <p:cNvPr id="9" name="Rectangle 20"/>
              <p:cNvSpPr>
                <a:spLocks noChangeArrowheads="1"/>
              </p:cNvSpPr>
              <p:nvPr/>
            </p:nvSpPr>
            <p:spPr bwMode="auto">
              <a:xfrm>
                <a:off x="672" y="1344"/>
                <a:ext cx="2975" cy="2112"/>
              </a:xfrm>
              <a:prstGeom prst="rect">
                <a:avLst/>
              </a:prstGeom>
              <a:solidFill>
                <a:srgbClr val="FFFFFF"/>
              </a:solidFill>
              <a:ln w="9525">
                <a:noFill/>
                <a:miter lim="800000"/>
                <a:headEnd/>
                <a:tailEnd/>
              </a:ln>
              <a:effectLst>
                <a:outerShdw dist="71842" dir="2700000" algn="ctr" rotWithShape="0">
                  <a:schemeClr val="tx2"/>
                </a:outerShdw>
              </a:effectLst>
            </p:spPr>
            <p:txBody>
              <a:bodyPr wrap="none" anchor="ctr"/>
              <a:lstStyle/>
              <a:p>
                <a:pPr>
                  <a:defRPr/>
                </a:pPr>
                <a:endParaRPr lang="zh-CN" altLang="en-US">
                  <a:ea typeface="宋体" pitchFamily="2" charset="-122"/>
                </a:endParaRPr>
              </a:p>
            </p:txBody>
          </p:sp>
          <p:pic>
            <p:nvPicPr>
              <p:cNvPr id="40970" name="Picture 21" descr="政府向农民发放国家基金贷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1392"/>
                <a:ext cx="2880" cy="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68" name="Text Box 22"/>
            <p:cNvSpPr txBox="1">
              <a:spLocks noChangeArrowheads="1"/>
            </p:cNvSpPr>
            <p:nvPr/>
          </p:nvSpPr>
          <p:spPr bwMode="auto">
            <a:xfrm>
              <a:off x="3553" y="2016"/>
              <a:ext cx="1535" cy="15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2800" b="1">
                  <a:solidFill>
                    <a:srgbClr val="0000FF"/>
                  </a:solidFill>
                  <a:latin typeface="Times New Roman" pitchFamily="18" charset="0"/>
                  <a:ea typeface="楷体_GB2312" pitchFamily="49" charset="-122"/>
                </a:rPr>
                <a:t>政府向农民发放国家基金贷款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928688" y="4500563"/>
            <a:ext cx="7632700" cy="1636712"/>
          </a:xfrm>
          <a:solidFill>
            <a:srgbClr val="800080"/>
          </a:solidFill>
          <a:ln>
            <a:solidFill>
              <a:srgbClr val="FFFF00"/>
            </a:solidFill>
            <a:miter lim="800000"/>
            <a:headEnd/>
            <a:tailEnd/>
          </a:ln>
        </p:spPr>
        <p:txBody>
          <a:bodyPr/>
          <a:lstStyle/>
          <a:p>
            <a:pPr eaLnBrk="1" hangingPunct="1">
              <a:lnSpc>
                <a:spcPct val="120000"/>
              </a:lnSpc>
              <a:buFontTx/>
              <a:buNone/>
            </a:pPr>
            <a:r>
              <a:rPr kumimoji="1" lang="en-US" altLang="zh-CN" sz="2800" b="1" smtClean="0"/>
              <a:t>         </a:t>
            </a:r>
            <a:r>
              <a:rPr kumimoji="1" lang="zh-CN" altLang="en-US" sz="2800" b="1" smtClean="0">
                <a:solidFill>
                  <a:schemeClr val="bg1"/>
                </a:solidFill>
                <a:ea typeface="黑体" pitchFamily="49" charset="-122"/>
              </a:rPr>
              <a:t>党制定并贯彻执行了依靠贫农、中下农，团结其他中农，由限制到逐步消灭富农剥削的农村阶级政策。</a:t>
            </a:r>
          </a:p>
        </p:txBody>
      </p:sp>
      <p:sp>
        <p:nvSpPr>
          <p:cNvPr id="34822" name="Rectangle 6" descr="5%"/>
          <p:cNvSpPr>
            <a:spLocks noChangeArrowheads="1"/>
          </p:cNvSpPr>
          <p:nvPr/>
        </p:nvSpPr>
        <p:spPr bwMode="auto">
          <a:xfrm>
            <a:off x="4286250" y="1214438"/>
            <a:ext cx="4251325" cy="3194050"/>
          </a:xfrm>
          <a:prstGeom prst="rect">
            <a:avLst/>
          </a:prstGeom>
          <a:pattFill prst="pct5">
            <a:fgClr>
              <a:srgbClr val="FFFFCC"/>
            </a:fgClr>
            <a:bgClr>
              <a:schemeClr val="bg1"/>
            </a:bgClr>
          </a:pattFill>
          <a:ln w="19050">
            <a:solidFill>
              <a:srgbClr val="800000"/>
            </a:solidFill>
            <a:miter lim="800000"/>
            <a:headEnd/>
            <a:tailEnd/>
          </a:ln>
        </p:spPr>
        <p:txBody>
          <a:bodyPr anchor="ctr">
            <a:spAutoFit/>
          </a:bodyPr>
          <a:lstStyle/>
          <a:p>
            <a:pPr>
              <a:lnSpc>
                <a:spcPct val="120000"/>
              </a:lnSpc>
            </a:pPr>
            <a:r>
              <a:rPr kumimoji="1" lang="en-US" altLang="zh-CN" sz="2800" b="1" i="0">
                <a:solidFill>
                  <a:srgbClr val="009900"/>
                </a:solidFill>
                <a:latin typeface="Times New Roman" pitchFamily="18" charset="0"/>
                <a:ea typeface="仿宋_GB2312" pitchFamily="49" charset="-122"/>
              </a:rPr>
              <a:t>        </a:t>
            </a:r>
            <a:r>
              <a:rPr kumimoji="1" lang="zh-CN" altLang="en-US" sz="2800" b="1">
                <a:solidFill>
                  <a:srgbClr val="009900"/>
                </a:solidFill>
                <a:latin typeface="黑体" pitchFamily="49" charset="-122"/>
                <a:ea typeface="黑体" pitchFamily="49" charset="-122"/>
              </a:rPr>
              <a:t>贫农和下中农约占农村人口的</a:t>
            </a:r>
            <a:r>
              <a:rPr kumimoji="1" lang="en-US" altLang="zh-CN" sz="2800" b="1">
                <a:solidFill>
                  <a:srgbClr val="009900"/>
                </a:solidFill>
                <a:latin typeface="黑体" pitchFamily="49" charset="-122"/>
                <a:ea typeface="黑体" pitchFamily="49" charset="-122"/>
              </a:rPr>
              <a:t>60%</a:t>
            </a:r>
            <a:r>
              <a:rPr kumimoji="1" lang="zh-CN" altLang="en-US" sz="2800" b="1">
                <a:solidFill>
                  <a:srgbClr val="009900"/>
                </a:solidFill>
                <a:latin typeface="黑体" pitchFamily="49" charset="-122"/>
                <a:ea typeface="黑体" pitchFamily="49" charset="-122"/>
              </a:rPr>
              <a:t>到</a:t>
            </a:r>
            <a:r>
              <a:rPr kumimoji="1" lang="en-US" altLang="zh-CN" sz="2800" b="1">
                <a:solidFill>
                  <a:srgbClr val="009900"/>
                </a:solidFill>
                <a:latin typeface="黑体" pitchFamily="49" charset="-122"/>
                <a:ea typeface="黑体" pitchFamily="49" charset="-122"/>
              </a:rPr>
              <a:t>70%</a:t>
            </a:r>
            <a:r>
              <a:rPr kumimoji="1" lang="zh-CN" altLang="en-US" sz="2800" b="1">
                <a:solidFill>
                  <a:srgbClr val="009900"/>
                </a:solidFill>
                <a:latin typeface="黑体" pitchFamily="49" charset="-122"/>
                <a:ea typeface="黑体" pitchFamily="49" charset="-122"/>
              </a:rPr>
              <a:t>，都是党在农村的依靠力量，从而解决了在农村依靠农民大多数和建立无产阶级优势的问题。</a:t>
            </a:r>
            <a:r>
              <a:rPr kumimoji="1" lang="zh-CN" altLang="en-US" sz="2800" b="1" i="0">
                <a:solidFill>
                  <a:srgbClr val="009900"/>
                </a:solidFill>
                <a:latin typeface="Times New Roman" pitchFamily="18" charset="0"/>
                <a:ea typeface="仿宋_GB2312" pitchFamily="49" charset="-122"/>
              </a:rPr>
              <a:t> </a:t>
            </a:r>
          </a:p>
        </p:txBody>
      </p:sp>
      <p:grpSp>
        <p:nvGrpSpPr>
          <p:cNvPr id="2" name="Group 7"/>
          <p:cNvGrpSpPr>
            <a:grpSpLocks/>
          </p:cNvGrpSpPr>
          <p:nvPr/>
        </p:nvGrpSpPr>
        <p:grpSpPr bwMode="auto">
          <a:xfrm>
            <a:off x="323850" y="1196975"/>
            <a:ext cx="8605838" cy="3160713"/>
            <a:chOff x="1296" y="1920"/>
            <a:chExt cx="3360" cy="1920"/>
          </a:xfrm>
        </p:grpSpPr>
        <p:sp>
          <p:nvSpPr>
            <p:cNvPr id="7" name="Rectangle 8"/>
            <p:cNvSpPr>
              <a:spLocks noChangeArrowheads="1"/>
            </p:cNvSpPr>
            <p:nvPr/>
          </p:nvSpPr>
          <p:spPr bwMode="auto">
            <a:xfrm>
              <a:off x="1296" y="1920"/>
              <a:ext cx="1440" cy="1920"/>
            </a:xfrm>
            <a:prstGeom prst="rect">
              <a:avLst/>
            </a:prstGeom>
            <a:solidFill>
              <a:schemeClr val="bg1"/>
            </a:solidFill>
            <a:ln w="9525">
              <a:noFill/>
              <a:miter lim="800000"/>
              <a:headEnd/>
              <a:tailEnd/>
            </a:ln>
            <a:effectLst>
              <a:outerShdw dist="53882" dir="2700000" algn="ctr" rotWithShape="0">
                <a:schemeClr val="tx2"/>
              </a:outerShdw>
            </a:effectLst>
          </p:spPr>
          <p:txBody>
            <a:bodyPr wrap="none" anchor="ctr">
              <a:spAutoFit/>
            </a:bodyPr>
            <a:lstStyle/>
            <a:p>
              <a:pPr>
                <a:defRPr/>
              </a:pPr>
              <a:endParaRPr lang="zh-CN" altLang="en-US">
                <a:ea typeface="宋体" pitchFamily="2" charset="-122"/>
              </a:endParaRPr>
            </a:p>
          </p:txBody>
        </p:sp>
        <p:pic>
          <p:nvPicPr>
            <p:cNvPr id="41991" name="Picture 9" descr="地主的女儿加入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1968"/>
              <a:ext cx="1342" cy="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 Box 10"/>
            <p:cNvSpPr txBox="1">
              <a:spLocks noChangeArrowheads="1"/>
            </p:cNvSpPr>
            <p:nvPr/>
          </p:nvSpPr>
          <p:spPr bwMode="auto">
            <a:xfrm>
              <a:off x="2976" y="2132"/>
              <a:ext cx="168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endParaRPr kumimoji="1" lang="zh-CN" altLang="zh-CN" sz="2400" b="1">
                <a:latin typeface="楷体_GB2312" pitchFamily="49" charset="-122"/>
                <a:ea typeface="楷体_GB2312" pitchFamily="49" charset="-122"/>
              </a:endParaRPr>
            </a:p>
          </p:txBody>
        </p:sp>
      </p:grpSp>
      <p:sp>
        <p:nvSpPr>
          <p:cNvPr id="10" name="Text Box 11"/>
          <p:cNvSpPr txBox="1">
            <a:spLocks noChangeArrowheads="1"/>
          </p:cNvSpPr>
          <p:nvPr/>
        </p:nvSpPr>
        <p:spPr bwMode="auto">
          <a:xfrm>
            <a:off x="357188" y="3714750"/>
            <a:ext cx="3643312" cy="6778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2000" b="1">
                <a:solidFill>
                  <a:srgbClr val="F8B846"/>
                </a:solidFill>
                <a:latin typeface="楷体_GB2312" pitchFamily="49" charset="-122"/>
                <a:ea typeface="楷体_GB2312" pitchFamily="49" charset="-122"/>
              </a:rPr>
              <a:t>　　</a:t>
            </a:r>
            <a:r>
              <a:rPr kumimoji="1" lang="zh-CN" altLang="en-US" b="1">
                <a:latin typeface="楷体_GB2312" pitchFamily="49" charset="-122"/>
                <a:ea typeface="楷体_GB2312" pitchFamily="49" charset="-122"/>
              </a:rPr>
              <a:t>王凤英的父亲是地主，她家也加入了合作社。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checkerboard(across)">
                                      <p:cBhvr>
                                        <p:cTn id="7" dur="500"/>
                                        <p:tgtEl>
                                          <p:spTgt spid="34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nodeType="afterGroup">
                            <p:stCondLst>
                              <p:cond delay="5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10"/>
                                        </p:tgtEl>
                                        <p:attrNameLst>
                                          <p:attrName>style.visibility</p:attrName>
                                        </p:attrNameLst>
                                      </p:cBhvr>
                                      <p:to>
                                        <p:strVal val="visible"/>
                                      </p:to>
                                    </p:set>
                                    <p:anim calcmode="discrete" valueType="clr">
                                      <p:cBhvr override="childStyle">
                                        <p:cTn id="16"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0"/>
                                        </p:tgtEl>
                                        <p:attrNameLst>
                                          <p:attrName>fillcolor</p:attrName>
                                        </p:attrNameLst>
                                      </p:cBhvr>
                                      <p:tavLst>
                                        <p:tav tm="0">
                                          <p:val>
                                            <p:clrVal>
                                              <a:schemeClr val="accent2"/>
                                            </p:clrVal>
                                          </p:val>
                                        </p:tav>
                                        <p:tav tm="50000">
                                          <p:val>
                                            <p:clrVal>
                                              <a:schemeClr val="hlink"/>
                                            </p:clrVal>
                                          </p:val>
                                        </p:tav>
                                      </p:tavLst>
                                    </p:anim>
                                    <p:set>
                                      <p:cBhvr>
                                        <p:cTn id="18"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xfrm>
            <a:off x="2627313" y="1341438"/>
            <a:ext cx="6192837" cy="1296987"/>
          </a:xfrm>
          <a:solidFill>
            <a:schemeClr val="bg1"/>
          </a:solidFill>
          <a:ln>
            <a:solidFill>
              <a:srgbClr val="FFFF00"/>
            </a:solidFill>
            <a:miter lim="800000"/>
            <a:headEnd/>
            <a:tailEnd/>
          </a:ln>
        </p:spPr>
        <p:txBody>
          <a:bodyPr/>
          <a:lstStyle/>
          <a:p>
            <a:pPr eaLnBrk="1" hangingPunct="1">
              <a:lnSpc>
                <a:spcPct val="120000"/>
              </a:lnSpc>
              <a:buFontTx/>
              <a:buNone/>
            </a:pPr>
            <a:r>
              <a:rPr kumimoji="1" lang="en-US" altLang="zh-CN" sz="2800" b="1" smtClean="0"/>
              <a:t>         </a:t>
            </a:r>
            <a:r>
              <a:rPr kumimoji="1" lang="zh-CN" altLang="en-US" sz="2800" b="1" smtClean="0">
                <a:solidFill>
                  <a:srgbClr val="000066"/>
                </a:solidFill>
              </a:rPr>
              <a:t>第四，坚持积极领导、稳步前进的方针，采取循序渐进的步骤。</a:t>
            </a:r>
            <a:endParaRPr lang="zh-CN" altLang="en-US" sz="2800" b="1" smtClean="0">
              <a:solidFill>
                <a:srgbClr val="000066"/>
              </a:solidFill>
            </a:endParaRPr>
          </a:p>
        </p:txBody>
      </p:sp>
      <p:pic>
        <p:nvPicPr>
          <p:cNvPr id="43011" name="Picture 3" descr="2007616105234629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706938"/>
            <a:ext cx="2952750" cy="1849437"/>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43012" name="Oval 4"/>
          <p:cNvSpPr>
            <a:spLocks noChangeArrowheads="1"/>
          </p:cNvSpPr>
          <p:nvPr/>
        </p:nvSpPr>
        <p:spPr bwMode="auto">
          <a:xfrm>
            <a:off x="179388" y="2492375"/>
            <a:ext cx="2808287" cy="1873250"/>
          </a:xfrm>
          <a:prstGeom prst="ellipse">
            <a:avLst/>
          </a:prstGeom>
          <a:solidFill>
            <a:srgbClr val="003300"/>
          </a:solidFill>
          <a:ln w="9525">
            <a:solidFill>
              <a:srgbClr val="FFFF00"/>
            </a:solidFill>
            <a:round/>
            <a:headEnd/>
            <a:tailEnd/>
          </a:ln>
        </p:spPr>
        <p:txBody>
          <a:bodyPr wrap="none" lIns="90000" tIns="46800" rIns="90000" bIns="46800" anchor="ctr"/>
          <a:lstStyle/>
          <a:p>
            <a:pPr algn="ctr"/>
            <a:r>
              <a:rPr lang="zh-CN" altLang="en-US" sz="2600" b="1" i="0">
                <a:solidFill>
                  <a:schemeClr val="bg1"/>
                </a:solidFill>
                <a:ea typeface="黑体" pitchFamily="49" charset="-122"/>
              </a:rPr>
              <a:t>互助组</a:t>
            </a:r>
          </a:p>
          <a:p>
            <a:pPr algn="ctr"/>
            <a:r>
              <a:rPr lang="zh-CN" altLang="en-US" sz="2600" b="1" i="0">
                <a:solidFill>
                  <a:schemeClr val="bg1"/>
                </a:solidFill>
                <a:ea typeface="黑体" pitchFamily="49" charset="-122"/>
              </a:rPr>
              <a:t>（社会主义</a:t>
            </a:r>
          </a:p>
          <a:p>
            <a:pPr algn="ctr"/>
            <a:r>
              <a:rPr lang="zh-CN" altLang="en-US" sz="2600" b="1" i="0">
                <a:solidFill>
                  <a:schemeClr val="bg1"/>
                </a:solidFill>
                <a:ea typeface="黑体" pitchFamily="49" charset="-122"/>
              </a:rPr>
              <a:t>萌芽性质）</a:t>
            </a:r>
          </a:p>
        </p:txBody>
      </p:sp>
      <p:sp>
        <p:nvSpPr>
          <p:cNvPr id="112646" name="Oval 6"/>
          <p:cNvSpPr>
            <a:spLocks noChangeArrowheads="1"/>
          </p:cNvSpPr>
          <p:nvPr/>
        </p:nvSpPr>
        <p:spPr bwMode="auto">
          <a:xfrm>
            <a:off x="3276600" y="3357563"/>
            <a:ext cx="2808288" cy="1873250"/>
          </a:xfrm>
          <a:prstGeom prst="ellipse">
            <a:avLst/>
          </a:prstGeom>
          <a:solidFill>
            <a:srgbClr val="660066"/>
          </a:solidFill>
          <a:ln w="9525">
            <a:solidFill>
              <a:srgbClr val="FFFF00"/>
            </a:solidFill>
            <a:round/>
            <a:headEnd/>
            <a:tailEnd/>
          </a:ln>
        </p:spPr>
        <p:txBody>
          <a:bodyPr wrap="none" lIns="90000" tIns="46800" rIns="90000" bIns="46800" anchor="ctr"/>
          <a:lstStyle/>
          <a:p>
            <a:pPr algn="ctr"/>
            <a:r>
              <a:rPr lang="zh-CN" altLang="en-US" sz="2600" b="1" i="0">
                <a:solidFill>
                  <a:schemeClr val="bg1"/>
                </a:solidFill>
                <a:ea typeface="黑体" pitchFamily="49" charset="-122"/>
              </a:rPr>
              <a:t>初级社</a:t>
            </a:r>
          </a:p>
          <a:p>
            <a:pPr algn="ctr"/>
            <a:r>
              <a:rPr lang="zh-CN" altLang="en-US" sz="2600" b="1" i="0">
                <a:solidFill>
                  <a:schemeClr val="bg1"/>
                </a:solidFill>
                <a:ea typeface="黑体" pitchFamily="49" charset="-122"/>
              </a:rPr>
              <a:t>（半社会</a:t>
            </a:r>
          </a:p>
          <a:p>
            <a:pPr algn="ctr"/>
            <a:r>
              <a:rPr lang="zh-CN" altLang="en-US" sz="2600" b="1" i="0">
                <a:solidFill>
                  <a:schemeClr val="bg1"/>
                </a:solidFill>
                <a:ea typeface="黑体" pitchFamily="49" charset="-122"/>
              </a:rPr>
              <a:t>主义性质）</a:t>
            </a:r>
          </a:p>
        </p:txBody>
      </p:sp>
      <p:sp>
        <p:nvSpPr>
          <p:cNvPr id="112647" name="Oval 7"/>
          <p:cNvSpPr>
            <a:spLocks noChangeArrowheads="1"/>
          </p:cNvSpPr>
          <p:nvPr/>
        </p:nvSpPr>
        <p:spPr bwMode="auto">
          <a:xfrm>
            <a:off x="6156325" y="4221163"/>
            <a:ext cx="2808288" cy="1873250"/>
          </a:xfrm>
          <a:prstGeom prst="ellipse">
            <a:avLst/>
          </a:prstGeom>
          <a:solidFill>
            <a:srgbClr val="800000"/>
          </a:solidFill>
          <a:ln w="9525">
            <a:solidFill>
              <a:srgbClr val="FFFF00"/>
            </a:solidFill>
            <a:round/>
            <a:headEnd/>
            <a:tailEnd/>
          </a:ln>
        </p:spPr>
        <p:txBody>
          <a:bodyPr wrap="none" lIns="90000" tIns="46800" rIns="90000" bIns="46800" anchor="ctr"/>
          <a:lstStyle/>
          <a:p>
            <a:pPr algn="ctr"/>
            <a:r>
              <a:rPr lang="zh-CN" altLang="en-US" sz="2600" b="1" i="0">
                <a:solidFill>
                  <a:schemeClr val="bg1"/>
                </a:solidFill>
                <a:ea typeface="黑体" pitchFamily="49" charset="-122"/>
              </a:rPr>
              <a:t>高级社</a:t>
            </a:r>
          </a:p>
          <a:p>
            <a:pPr algn="ctr"/>
            <a:r>
              <a:rPr lang="zh-CN" altLang="en-US" sz="2600" b="1" i="0">
                <a:solidFill>
                  <a:schemeClr val="bg1"/>
                </a:solidFill>
                <a:ea typeface="黑体" pitchFamily="49" charset="-122"/>
              </a:rPr>
              <a:t>（完全社会</a:t>
            </a:r>
          </a:p>
          <a:p>
            <a:pPr algn="ctr"/>
            <a:r>
              <a:rPr lang="zh-CN" altLang="en-US" sz="2600" b="1" i="0">
                <a:solidFill>
                  <a:schemeClr val="bg1"/>
                </a:solidFill>
                <a:ea typeface="黑体" pitchFamily="49" charset="-122"/>
              </a:rPr>
              <a:t>主义性质）</a:t>
            </a:r>
          </a:p>
        </p:txBody>
      </p:sp>
      <p:pic>
        <p:nvPicPr>
          <p:cNvPr id="43015" name="Picture 8" descr="305l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6546027">
            <a:off x="2843213" y="2708275"/>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9" name="Picture 9" descr="305l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6546027">
            <a:off x="5867400" y="342900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0" name="Text Box 10"/>
          <p:cNvSpPr txBox="1">
            <a:spLocks noChangeArrowheads="1"/>
          </p:cNvSpPr>
          <p:nvPr/>
        </p:nvSpPr>
        <p:spPr bwMode="auto">
          <a:xfrm>
            <a:off x="250825" y="6165850"/>
            <a:ext cx="2087563" cy="376238"/>
          </a:xfrm>
          <a:prstGeom prst="rect">
            <a:avLst/>
          </a:prstGeom>
          <a:solidFill>
            <a:schemeClr val="bg1"/>
          </a:solidFill>
          <a:ln w="9525">
            <a:solidFill>
              <a:srgbClr val="800000"/>
            </a:solidFill>
            <a:miter lim="800000"/>
            <a:headEnd/>
            <a:tailEnd/>
          </a:ln>
          <a:effectLst/>
        </p:spPr>
        <p:txBody>
          <a:bodyPr>
            <a:spAutoFit/>
          </a:bodyPr>
          <a:lstStyle/>
          <a:p>
            <a:pPr algn="ctr">
              <a:spcBef>
                <a:spcPct val="50000"/>
              </a:spcBef>
              <a:defRPr/>
            </a:pP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从互助组到合作社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46"/>
                                        </p:tgtEl>
                                        <p:attrNameLst>
                                          <p:attrName>style.visibility</p:attrName>
                                        </p:attrNameLst>
                                      </p:cBhvr>
                                      <p:to>
                                        <p:strVal val="visible"/>
                                      </p:to>
                                    </p:set>
                                    <p:anim calcmode="lin" valueType="num">
                                      <p:cBhvr additive="base">
                                        <p:cTn id="7" dur="500" fill="hold"/>
                                        <p:tgtEl>
                                          <p:spTgt spid="112646"/>
                                        </p:tgtEl>
                                        <p:attrNameLst>
                                          <p:attrName>ppt_x</p:attrName>
                                        </p:attrNameLst>
                                      </p:cBhvr>
                                      <p:tavLst>
                                        <p:tav tm="0">
                                          <p:val>
                                            <p:strVal val="#ppt_x"/>
                                          </p:val>
                                        </p:tav>
                                        <p:tav tm="100000">
                                          <p:val>
                                            <p:strVal val="#ppt_x"/>
                                          </p:val>
                                        </p:tav>
                                      </p:tavLst>
                                    </p:anim>
                                    <p:anim calcmode="lin" valueType="num">
                                      <p:cBhvr additive="base">
                                        <p:cTn id="8" dur="500" fill="hold"/>
                                        <p:tgtEl>
                                          <p:spTgt spid="1126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49"/>
                                        </p:tgtEl>
                                        <p:attrNameLst>
                                          <p:attrName>style.visibility</p:attrName>
                                        </p:attrNameLst>
                                      </p:cBhvr>
                                      <p:to>
                                        <p:strVal val="visible"/>
                                      </p:to>
                                    </p:set>
                                    <p:anim calcmode="lin" valueType="num">
                                      <p:cBhvr additive="base">
                                        <p:cTn id="13" dur="500" fill="hold"/>
                                        <p:tgtEl>
                                          <p:spTgt spid="112649"/>
                                        </p:tgtEl>
                                        <p:attrNameLst>
                                          <p:attrName>ppt_x</p:attrName>
                                        </p:attrNameLst>
                                      </p:cBhvr>
                                      <p:tavLst>
                                        <p:tav tm="0">
                                          <p:val>
                                            <p:strVal val="#ppt_x"/>
                                          </p:val>
                                        </p:tav>
                                        <p:tav tm="100000">
                                          <p:val>
                                            <p:strVal val="#ppt_x"/>
                                          </p:val>
                                        </p:tav>
                                      </p:tavLst>
                                    </p:anim>
                                    <p:anim calcmode="lin" valueType="num">
                                      <p:cBhvr additive="base">
                                        <p:cTn id="14" dur="500" fill="hold"/>
                                        <p:tgtEl>
                                          <p:spTgt spid="11264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47"/>
                                        </p:tgtEl>
                                        <p:attrNameLst>
                                          <p:attrName>style.visibility</p:attrName>
                                        </p:attrNameLst>
                                      </p:cBhvr>
                                      <p:to>
                                        <p:strVal val="visible"/>
                                      </p:to>
                                    </p:set>
                                    <p:anim calcmode="lin" valueType="num">
                                      <p:cBhvr additive="base">
                                        <p:cTn id="19" dur="500" fill="hold"/>
                                        <p:tgtEl>
                                          <p:spTgt spid="112647"/>
                                        </p:tgtEl>
                                        <p:attrNameLst>
                                          <p:attrName>ppt_x</p:attrName>
                                        </p:attrNameLst>
                                      </p:cBhvr>
                                      <p:tavLst>
                                        <p:tav tm="0">
                                          <p:val>
                                            <p:strVal val="#ppt_x"/>
                                          </p:val>
                                        </p:tav>
                                        <p:tav tm="100000">
                                          <p:val>
                                            <p:strVal val="#ppt_x"/>
                                          </p:val>
                                        </p:tav>
                                      </p:tavLst>
                                    </p:anim>
                                    <p:anim calcmode="lin" valueType="num">
                                      <p:cBhvr additive="base">
                                        <p:cTn id="20" dur="500" fill="hold"/>
                                        <p:tgtEl>
                                          <p:spTgt spid="1126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6" grpId="0" animBg="1"/>
      <p:bldP spid="11264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357188" y="1285875"/>
            <a:ext cx="4176712" cy="2554288"/>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r>
              <a:rPr kumimoji="1" lang="zh-CN" altLang="en-US" sz="3200" b="1" i="0">
                <a:solidFill>
                  <a:srgbClr val="0000FF"/>
                </a:solidFill>
                <a:latin typeface="黑体" pitchFamily="49" charset="-122"/>
                <a:ea typeface="黑体" pitchFamily="49" charset="-122"/>
              </a:rPr>
              <a:t>到</a:t>
            </a:r>
            <a:r>
              <a:rPr kumimoji="1" lang="en-US" altLang="zh-CN" sz="3200" b="1" i="0">
                <a:solidFill>
                  <a:srgbClr val="0000FF"/>
                </a:solidFill>
                <a:latin typeface="黑体" pitchFamily="49" charset="-122"/>
                <a:ea typeface="黑体" pitchFamily="49" charset="-122"/>
              </a:rPr>
              <a:t>1956</a:t>
            </a:r>
            <a:r>
              <a:rPr kumimoji="1" lang="zh-CN" altLang="en-US" sz="3200" b="1" i="0">
                <a:solidFill>
                  <a:srgbClr val="0000FF"/>
                </a:solidFill>
                <a:latin typeface="黑体" pitchFamily="49" charset="-122"/>
                <a:ea typeface="黑体" pitchFamily="49" charset="-122"/>
              </a:rPr>
              <a:t>年底，加入高级社的农户占全国农户总数的</a:t>
            </a:r>
            <a:r>
              <a:rPr kumimoji="1" lang="en-US" altLang="zh-CN" sz="3200" b="1" i="0">
                <a:solidFill>
                  <a:srgbClr val="0000FF"/>
                </a:solidFill>
                <a:latin typeface="黑体" pitchFamily="49" charset="-122"/>
                <a:ea typeface="黑体" pitchFamily="49" charset="-122"/>
              </a:rPr>
              <a:t>87.8</a:t>
            </a:r>
            <a:r>
              <a:rPr kumimoji="1" lang="zh-CN" altLang="en-US" sz="3200" b="1" i="0">
                <a:solidFill>
                  <a:srgbClr val="0000FF"/>
                </a:solidFill>
                <a:latin typeface="黑体" pitchFamily="49" charset="-122"/>
                <a:ea typeface="黑体" pitchFamily="49" charset="-122"/>
              </a:rPr>
              <a:t>％，农业社会主义改造基本完成。</a:t>
            </a:r>
          </a:p>
        </p:txBody>
      </p:sp>
      <p:graphicFrame>
        <p:nvGraphicFramePr>
          <p:cNvPr id="2" name="Object 10"/>
          <p:cNvGraphicFramePr>
            <a:graphicFrameLocks noChangeAspect="1"/>
          </p:cNvGraphicFramePr>
          <p:nvPr/>
        </p:nvGraphicFramePr>
        <p:xfrm>
          <a:off x="336550" y="3408363"/>
          <a:ext cx="4398963" cy="3398837"/>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13" descr="70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75" y="1285875"/>
            <a:ext cx="28082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4" name="Text Box 14" descr="白色大理石"/>
          <p:cNvSpPr txBox="1">
            <a:spLocks noChangeArrowheads="1"/>
          </p:cNvSpPr>
          <p:nvPr/>
        </p:nvSpPr>
        <p:spPr bwMode="auto">
          <a:xfrm>
            <a:off x="7667625" y="1268413"/>
            <a:ext cx="1119188" cy="4524375"/>
          </a:xfrm>
          <a:prstGeom prst="rect">
            <a:avLst/>
          </a:prstGeom>
          <a:blipFill dpi="0" rotWithShape="0">
            <a:blip r:embed="rId5"/>
            <a:srcRect/>
            <a:tile tx="0" ty="0" sx="100000" sy="100000" flip="none" algn="tl"/>
          </a:blipFill>
          <a:ln w="9525">
            <a:solidFill>
              <a:srgbClr val="5F5F5F"/>
            </a:solidFill>
            <a:miter lim="800000"/>
            <a:headEnd/>
            <a:tailEnd/>
          </a:ln>
          <a:effectLst>
            <a:outerShdw dist="63500" dir="3187806" algn="ctr" rotWithShape="0">
              <a:schemeClr val="bg2"/>
            </a:outerShdw>
          </a:effectLst>
        </p:spPr>
        <p:txBody>
          <a:bodyPr>
            <a:spAutoFit/>
          </a:bodyPr>
          <a:lstStyle/>
          <a:p>
            <a:pPr algn="ctr">
              <a:defRPr/>
            </a:pPr>
            <a:r>
              <a:rPr kumimoji="1" lang="en-US" altLang="zh-CN" sz="2400" b="1" dirty="0">
                <a:solidFill>
                  <a:srgbClr val="0000FF"/>
                </a:solidFill>
                <a:effectLst>
                  <a:outerShdw blurRad="38100" dist="38100" dir="2700000" algn="tl">
                    <a:srgbClr val="C0C0C0"/>
                  </a:outerShdw>
                </a:effectLst>
                <a:latin typeface="Times New Roman" pitchFamily="18" charset="0"/>
                <a:ea typeface="楷体_GB2312" pitchFamily="49" charset="-122"/>
              </a:rPr>
              <a:t>1956</a:t>
            </a:r>
            <a:r>
              <a:rPr kumimoji="1" lang="zh-CN" altLang="en-US" sz="2400" b="1" dirty="0">
                <a:solidFill>
                  <a:srgbClr val="0000FF"/>
                </a:solidFill>
                <a:effectLst>
                  <a:outerShdw blurRad="38100" dist="38100" dir="2700000" algn="tl">
                    <a:srgbClr val="C0C0C0"/>
                  </a:outerShdw>
                </a:effectLst>
                <a:latin typeface="Times New Roman" pitchFamily="18" charset="0"/>
                <a:ea typeface="楷体_GB2312" pitchFamily="49" charset="-122"/>
              </a:rPr>
              <a:t>年</a:t>
            </a:r>
            <a:r>
              <a:rPr kumimoji="1" lang="en-US" altLang="zh-CN" sz="2400" b="1" dirty="0">
                <a:solidFill>
                  <a:srgbClr val="0000FF"/>
                </a:solidFill>
                <a:effectLst>
                  <a:outerShdw blurRad="38100" dist="38100" dir="2700000" algn="tl">
                    <a:srgbClr val="C0C0C0"/>
                  </a:outerShdw>
                </a:effectLst>
                <a:latin typeface="Times New Roman" pitchFamily="18" charset="0"/>
                <a:ea typeface="楷体_GB2312" pitchFamily="49" charset="-122"/>
              </a:rPr>
              <a:t>1</a:t>
            </a:r>
            <a:r>
              <a:rPr kumimoji="1" lang="zh-CN" altLang="en-US" sz="2400" b="1" dirty="0">
                <a:solidFill>
                  <a:srgbClr val="0000FF"/>
                </a:solidFill>
                <a:effectLst>
                  <a:outerShdw blurRad="38100" dist="38100" dir="2700000" algn="tl">
                    <a:srgbClr val="C0C0C0"/>
                  </a:outerShdw>
                </a:effectLst>
                <a:latin typeface="Times New Roman" pitchFamily="18" charset="0"/>
                <a:ea typeface="楷体_GB2312" pitchFamily="49" charset="-122"/>
              </a:rPr>
              <a:t>月　北京召开庆祝社会主义改造胜利大会，农民代表向毛泽东敬献喜报</a:t>
            </a:r>
          </a:p>
        </p:txBody>
      </p:sp>
      <p:sp>
        <p:nvSpPr>
          <p:cNvPr id="15" name="Text Box 11"/>
          <p:cNvSpPr txBox="1">
            <a:spLocks noChangeArrowheads="1"/>
          </p:cNvSpPr>
          <p:nvPr/>
        </p:nvSpPr>
        <p:spPr bwMode="auto">
          <a:xfrm>
            <a:off x="492125" y="6297613"/>
            <a:ext cx="3995738"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spcBef>
                <a:spcPct val="50000"/>
              </a:spcBef>
            </a:pPr>
            <a:r>
              <a:rPr kumimoji="1" lang="en-US" altLang="zh-CN" sz="2000" b="1">
                <a:latin typeface="Times New Roman" pitchFamily="18" charset="0"/>
                <a:ea typeface="隶书" pitchFamily="49" charset="-122"/>
              </a:rPr>
              <a:t>1956</a:t>
            </a:r>
            <a:r>
              <a:rPr kumimoji="1" lang="zh-CN" altLang="en-US" sz="2000" b="1">
                <a:latin typeface="Times New Roman" pitchFamily="18" charset="0"/>
                <a:ea typeface="隶书" pitchFamily="49" charset="-122"/>
              </a:rPr>
              <a:t>年底全国入社农户比例图</a:t>
            </a:r>
            <a:endParaRPr kumimoji="1" lang="zh-CN" altLang="en-US" sz="2000" b="1">
              <a:latin typeface="Times New Roman" pitchFamily="18" charset="0"/>
              <a:ea typeface="方正魏碑简体" pitchFamily="2" charset="-122"/>
            </a:endParaRPr>
          </a:p>
        </p:txBody>
      </p:sp>
      <p:sp>
        <p:nvSpPr>
          <p:cNvPr id="16" name="Text Box 12"/>
          <p:cNvSpPr txBox="1">
            <a:spLocks noChangeArrowheads="1"/>
          </p:cNvSpPr>
          <p:nvPr/>
        </p:nvSpPr>
        <p:spPr bwMode="auto">
          <a:xfrm>
            <a:off x="1071563" y="4786313"/>
            <a:ext cx="3000375" cy="461962"/>
          </a:xfrm>
          <a:prstGeom prst="rect">
            <a:avLst/>
          </a:prstGeom>
          <a:noFill/>
          <a:ln w="9525">
            <a:noFill/>
            <a:miter lim="800000"/>
            <a:headEnd/>
            <a:tailEnd/>
          </a:ln>
          <a:effectLst>
            <a:outerShdw dist="17961" dir="2700000" algn="ctr" rotWithShape="0">
              <a:schemeClr val="tx2"/>
            </a:outerShdw>
          </a:effectLst>
        </p:spPr>
        <p:txBody>
          <a:bodyPr anchor="ctr">
            <a:spAutoFit/>
          </a:bodyPr>
          <a:lstStyle/>
          <a:p>
            <a:pPr algn="ctr">
              <a:spcBef>
                <a:spcPct val="50000"/>
              </a:spcBef>
              <a:defRPr/>
            </a:pPr>
            <a:r>
              <a:rPr kumimoji="1" lang="zh-CN" altLang="en-US" sz="2400" b="1" dirty="0">
                <a:latin typeface="Arial Black" pitchFamily="34" charset="0"/>
                <a:ea typeface="方正魏碑简体" pitchFamily="2" charset="-122"/>
              </a:rPr>
              <a:t>入社农户</a:t>
            </a:r>
            <a:r>
              <a:rPr kumimoji="1" lang="en-US" altLang="zh-CN" sz="2400" b="1" dirty="0">
                <a:latin typeface="Arial Black" pitchFamily="34" charset="0"/>
                <a:ea typeface="方正魏碑简体" pitchFamily="2" charset="-122"/>
              </a:rPr>
              <a:t>96</a:t>
            </a:r>
            <a:r>
              <a:rPr kumimoji="1" lang="zh-CN" altLang="en-US" sz="2400" b="1" dirty="0">
                <a:latin typeface="Arial Black" pitchFamily="34" charset="0"/>
                <a:ea typeface="方正魏碑简体" pitchFamily="2" charset="-122"/>
              </a:rPr>
              <a:t>．</a:t>
            </a:r>
            <a:r>
              <a:rPr kumimoji="1" lang="en-US" altLang="zh-CN" sz="2400" b="1" dirty="0">
                <a:latin typeface="Arial Black" pitchFamily="34" charset="0"/>
                <a:ea typeface="方正魏碑简体" pitchFamily="2" charset="-122"/>
              </a:rPr>
              <a:t>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par>
                          <p:cTn id="27" fill="hold" nodeType="afterGroup">
                            <p:stCondLst>
                              <p:cond delay="1000"/>
                            </p:stCondLst>
                            <p:childTnLst>
                              <p:par>
                                <p:cTn id="28" presetID="9"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2" grpId="0">
        <p:bldAsOne/>
      </p:bldGraphic>
      <p:bldP spid="14" grpId="0" animBg="1"/>
      <p:bldP spid="15" grpId="0" animBg="1" autoUpdateAnimBg="0"/>
      <p:bldP spid="1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4034" name="Oval 4"/>
          <p:cNvSpPr>
            <a:spLocks noChangeArrowheads="1"/>
          </p:cNvSpPr>
          <p:nvPr/>
        </p:nvSpPr>
        <p:spPr bwMode="auto">
          <a:xfrm>
            <a:off x="323850" y="4652963"/>
            <a:ext cx="2808288" cy="1873250"/>
          </a:xfrm>
          <a:prstGeom prst="ellipse">
            <a:avLst/>
          </a:prstGeom>
          <a:solidFill>
            <a:srgbClr val="003300"/>
          </a:solidFill>
          <a:ln w="9525">
            <a:solidFill>
              <a:srgbClr val="FFFF00"/>
            </a:solidFill>
            <a:round/>
            <a:headEnd/>
            <a:tailEnd/>
          </a:ln>
        </p:spPr>
        <p:txBody>
          <a:bodyPr wrap="none" lIns="90000" tIns="46800" rIns="90000" bIns="46800" anchor="ctr"/>
          <a:lstStyle/>
          <a:p>
            <a:pPr algn="ctr"/>
            <a:r>
              <a:rPr kumimoji="1" lang="zh-CN" altLang="en-US" sz="2400" b="1" i="0">
                <a:solidFill>
                  <a:schemeClr val="bg1"/>
                </a:solidFill>
                <a:ea typeface="黑体" pitchFamily="49" charset="-122"/>
              </a:rPr>
              <a:t>手工业供销小组</a:t>
            </a:r>
            <a:endParaRPr lang="zh-CN" altLang="en-US" sz="2400" b="1" i="0">
              <a:solidFill>
                <a:schemeClr val="bg1"/>
              </a:solidFill>
              <a:ea typeface="黑体" pitchFamily="49" charset="-122"/>
            </a:endParaRPr>
          </a:p>
          <a:p>
            <a:pPr algn="ctr"/>
            <a:r>
              <a:rPr lang="zh-CN" altLang="en-US" sz="2400" b="1" i="0">
                <a:solidFill>
                  <a:schemeClr val="bg1"/>
                </a:solidFill>
                <a:ea typeface="黑体" pitchFamily="49" charset="-122"/>
              </a:rPr>
              <a:t>（社会主义</a:t>
            </a:r>
          </a:p>
          <a:p>
            <a:pPr algn="ctr"/>
            <a:r>
              <a:rPr lang="zh-CN" altLang="en-US" sz="2400" b="1" i="0">
                <a:solidFill>
                  <a:schemeClr val="bg1"/>
                </a:solidFill>
                <a:ea typeface="黑体" pitchFamily="49" charset="-122"/>
              </a:rPr>
              <a:t>萌芽性质）</a:t>
            </a:r>
          </a:p>
        </p:txBody>
      </p:sp>
      <p:sp>
        <p:nvSpPr>
          <p:cNvPr id="113669" name="Oval 5"/>
          <p:cNvSpPr>
            <a:spLocks noChangeArrowheads="1"/>
          </p:cNvSpPr>
          <p:nvPr/>
        </p:nvSpPr>
        <p:spPr bwMode="auto">
          <a:xfrm>
            <a:off x="3132138" y="2924175"/>
            <a:ext cx="2808287" cy="1873250"/>
          </a:xfrm>
          <a:prstGeom prst="ellipse">
            <a:avLst/>
          </a:prstGeom>
          <a:solidFill>
            <a:srgbClr val="000080"/>
          </a:solidFill>
          <a:ln w="9525">
            <a:solidFill>
              <a:srgbClr val="FFFF00"/>
            </a:solidFill>
            <a:round/>
            <a:headEnd/>
            <a:tailEnd/>
          </a:ln>
        </p:spPr>
        <p:txBody>
          <a:bodyPr wrap="none" lIns="90000" tIns="46800" rIns="90000" bIns="46800" anchor="ctr"/>
          <a:lstStyle/>
          <a:p>
            <a:pPr algn="ctr"/>
            <a:r>
              <a:rPr kumimoji="1" lang="zh-CN" altLang="en-US" sz="2400" b="1" i="0">
                <a:solidFill>
                  <a:schemeClr val="bg1"/>
                </a:solidFill>
                <a:ea typeface="黑体" pitchFamily="49" charset="-122"/>
              </a:rPr>
              <a:t>手工业供销合作社</a:t>
            </a:r>
            <a:endParaRPr lang="zh-CN" altLang="en-US" sz="2400" b="1" i="0">
              <a:solidFill>
                <a:schemeClr val="bg1"/>
              </a:solidFill>
              <a:ea typeface="黑体" pitchFamily="49" charset="-122"/>
            </a:endParaRPr>
          </a:p>
          <a:p>
            <a:pPr algn="ctr"/>
            <a:r>
              <a:rPr lang="zh-CN" altLang="en-US" sz="2400" b="1" i="0">
                <a:solidFill>
                  <a:schemeClr val="bg1"/>
                </a:solidFill>
                <a:ea typeface="黑体" pitchFamily="49" charset="-122"/>
              </a:rPr>
              <a:t>（半社会主义性质）</a:t>
            </a:r>
          </a:p>
        </p:txBody>
      </p:sp>
      <p:sp>
        <p:nvSpPr>
          <p:cNvPr id="113670" name="Oval 6"/>
          <p:cNvSpPr>
            <a:spLocks noChangeArrowheads="1"/>
          </p:cNvSpPr>
          <p:nvPr/>
        </p:nvSpPr>
        <p:spPr bwMode="auto">
          <a:xfrm>
            <a:off x="6156325" y="1628775"/>
            <a:ext cx="2808288" cy="1873250"/>
          </a:xfrm>
          <a:prstGeom prst="ellipse">
            <a:avLst/>
          </a:prstGeom>
          <a:solidFill>
            <a:srgbClr val="800000"/>
          </a:solidFill>
          <a:ln w="9525">
            <a:solidFill>
              <a:srgbClr val="FFFF00"/>
            </a:solidFill>
            <a:round/>
            <a:headEnd/>
            <a:tailEnd/>
          </a:ln>
        </p:spPr>
        <p:txBody>
          <a:bodyPr wrap="none" lIns="90000" tIns="46800" rIns="90000" bIns="46800" anchor="ctr"/>
          <a:lstStyle/>
          <a:p>
            <a:pPr algn="ctr"/>
            <a:r>
              <a:rPr kumimoji="1" lang="zh-CN" altLang="en-US" sz="2400" b="1" i="0">
                <a:solidFill>
                  <a:schemeClr val="bg1"/>
                </a:solidFill>
                <a:ea typeface="黑体" pitchFamily="49" charset="-122"/>
              </a:rPr>
              <a:t>手工业生产合作社</a:t>
            </a:r>
            <a:endParaRPr lang="zh-CN" altLang="en-US" sz="2400" b="1" i="0">
              <a:solidFill>
                <a:schemeClr val="bg1"/>
              </a:solidFill>
              <a:ea typeface="黑体" pitchFamily="49" charset="-122"/>
            </a:endParaRPr>
          </a:p>
          <a:p>
            <a:pPr algn="ctr"/>
            <a:r>
              <a:rPr lang="zh-CN" altLang="en-US" sz="2400" b="1" i="0">
                <a:solidFill>
                  <a:schemeClr val="bg1"/>
                </a:solidFill>
                <a:ea typeface="黑体" pitchFamily="49" charset="-122"/>
              </a:rPr>
              <a:t>（</a:t>
            </a:r>
            <a:r>
              <a:rPr kumimoji="1" lang="zh-CN" altLang="en-US" sz="2400" b="1" i="0">
                <a:solidFill>
                  <a:schemeClr val="bg1"/>
                </a:solidFill>
                <a:ea typeface="黑体" pitchFamily="49" charset="-122"/>
              </a:rPr>
              <a:t>社会主义性质的</a:t>
            </a:r>
          </a:p>
          <a:p>
            <a:pPr algn="ctr"/>
            <a:r>
              <a:rPr kumimoji="1" lang="zh-CN" altLang="en-US" sz="2400" b="1" i="0">
                <a:solidFill>
                  <a:schemeClr val="bg1"/>
                </a:solidFill>
                <a:ea typeface="黑体" pitchFamily="49" charset="-122"/>
              </a:rPr>
              <a:t>集体经济组织</a:t>
            </a:r>
            <a:r>
              <a:rPr lang="zh-CN" altLang="en-US" sz="2400" b="1" i="0">
                <a:solidFill>
                  <a:schemeClr val="bg1"/>
                </a:solidFill>
                <a:ea typeface="黑体" pitchFamily="49" charset="-122"/>
              </a:rPr>
              <a:t>）</a:t>
            </a:r>
          </a:p>
        </p:txBody>
      </p:sp>
      <p:pic>
        <p:nvPicPr>
          <p:cNvPr id="44037" name="Picture 7" descr="305l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64490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3" name="Text Box 9"/>
          <p:cNvSpPr txBox="1">
            <a:spLocks noChangeArrowheads="1"/>
          </p:cNvSpPr>
          <p:nvPr/>
        </p:nvSpPr>
        <p:spPr bwMode="auto">
          <a:xfrm>
            <a:off x="3779838" y="5661025"/>
            <a:ext cx="2016125" cy="650875"/>
          </a:xfrm>
          <a:prstGeom prst="rect">
            <a:avLst/>
          </a:prstGeom>
          <a:solidFill>
            <a:schemeClr val="bg1"/>
          </a:solidFill>
          <a:ln w="9525">
            <a:solidFill>
              <a:srgbClr val="800000"/>
            </a:solidFill>
            <a:miter lim="800000"/>
            <a:headEnd/>
            <a:tailEnd/>
          </a:ln>
          <a:effectLst/>
        </p:spPr>
        <p:txBody>
          <a:bodyPr>
            <a:spAutoFit/>
          </a:bodyPr>
          <a:lstStyle/>
          <a:p>
            <a:pPr algn="ctr">
              <a:spcBef>
                <a:spcPct val="50000"/>
              </a:spcBef>
              <a:defRPr/>
            </a:pPr>
            <a:r>
              <a:rPr kumimoji="1" lang="en-US" altLang="zh-CN" b="1" i="0">
                <a:solidFill>
                  <a:srgbClr val="0000FF"/>
                </a:solidFill>
                <a:effectLst>
                  <a:outerShdw blurRad="38100" dist="38100" dir="2700000" algn="tl">
                    <a:srgbClr val="C0C0C0"/>
                  </a:outerShdw>
                </a:effectLst>
                <a:latin typeface="Times New Roman" pitchFamily="18" charset="0"/>
                <a:ea typeface="楷体_GB2312" pitchFamily="49" charset="-122"/>
              </a:rPr>
              <a:t>1952</a:t>
            </a: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年</a:t>
            </a:r>
            <a:r>
              <a:rPr kumimoji="1" lang="en-US" altLang="zh-CN" b="1" i="0">
                <a:solidFill>
                  <a:srgbClr val="0000FF"/>
                </a:solidFill>
                <a:effectLst>
                  <a:outerShdw blurRad="38100" dist="38100" dir="2700000" algn="tl">
                    <a:srgbClr val="C0C0C0"/>
                  </a:outerShdw>
                </a:effectLst>
                <a:latin typeface="Times New Roman" pitchFamily="18" charset="0"/>
                <a:ea typeface="楷体_GB2312" pitchFamily="49" charset="-122"/>
              </a:rPr>
              <a:t>-1956</a:t>
            </a: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年手工业产值数据</a:t>
            </a:r>
          </a:p>
        </p:txBody>
      </p:sp>
      <p:sp>
        <p:nvSpPr>
          <p:cNvPr id="44039" name="Rectangle 12"/>
          <p:cNvSpPr>
            <a:spLocks noGrp="1" noChangeArrowheads="1"/>
          </p:cNvSpPr>
          <p:nvPr>
            <p:ph type="body" idx="1"/>
          </p:nvPr>
        </p:nvSpPr>
        <p:spPr>
          <a:xfrm>
            <a:off x="323850" y="1268413"/>
            <a:ext cx="5256213" cy="647700"/>
          </a:xfrm>
          <a:solidFill>
            <a:srgbClr val="800080"/>
          </a:solidFill>
          <a:ln>
            <a:solidFill>
              <a:srgbClr val="FFFF00"/>
            </a:solidFill>
            <a:miter lim="800000"/>
            <a:headEnd/>
            <a:tailEnd/>
          </a:ln>
        </p:spPr>
        <p:txBody>
          <a:bodyPr/>
          <a:lstStyle/>
          <a:p>
            <a:pPr eaLnBrk="1" hangingPunct="1">
              <a:buFontTx/>
              <a:buNone/>
            </a:pPr>
            <a:r>
              <a:rPr lang="en-US" altLang="zh-CN" smtClean="0">
                <a:latin typeface="黑体" pitchFamily="49" charset="-122"/>
                <a:ea typeface="黑体" pitchFamily="49" charset="-122"/>
              </a:rPr>
              <a:t> </a:t>
            </a:r>
            <a:r>
              <a:rPr lang="en-US" altLang="zh-CN" b="1" smtClean="0">
                <a:solidFill>
                  <a:schemeClr val="bg1"/>
                </a:solidFill>
                <a:latin typeface="黑体" pitchFamily="49" charset="-122"/>
                <a:ea typeface="黑体" pitchFamily="49" charset="-122"/>
              </a:rPr>
              <a:t>2</a:t>
            </a:r>
            <a:r>
              <a:rPr lang="zh-CN" altLang="en-US" b="1" smtClean="0">
                <a:solidFill>
                  <a:schemeClr val="bg1"/>
                </a:solidFill>
                <a:latin typeface="黑体" pitchFamily="49" charset="-122"/>
                <a:ea typeface="黑体" pitchFamily="49" charset="-122"/>
              </a:rPr>
              <a:t>、手工业的社会主义改造</a:t>
            </a:r>
          </a:p>
        </p:txBody>
      </p:sp>
      <p:pic>
        <p:nvPicPr>
          <p:cNvPr id="44040" name="Picture 13" descr="305l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989138"/>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14" descr="20078211110318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75" y="3933825"/>
            <a:ext cx="3095625"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69"/>
                                        </p:tgtEl>
                                        <p:attrNameLst>
                                          <p:attrName>style.visibility</p:attrName>
                                        </p:attrNameLst>
                                      </p:cBhvr>
                                      <p:to>
                                        <p:strVal val="visible"/>
                                      </p:to>
                                    </p:set>
                                    <p:anim calcmode="lin" valueType="num">
                                      <p:cBhvr additive="base">
                                        <p:cTn id="7" dur="500" fill="hold"/>
                                        <p:tgtEl>
                                          <p:spTgt spid="113669"/>
                                        </p:tgtEl>
                                        <p:attrNameLst>
                                          <p:attrName>ppt_x</p:attrName>
                                        </p:attrNameLst>
                                      </p:cBhvr>
                                      <p:tavLst>
                                        <p:tav tm="0">
                                          <p:val>
                                            <p:strVal val="#ppt_x"/>
                                          </p:val>
                                        </p:tav>
                                        <p:tav tm="100000">
                                          <p:val>
                                            <p:strVal val="#ppt_x"/>
                                          </p:val>
                                        </p:tav>
                                      </p:tavLst>
                                    </p:anim>
                                    <p:anim calcmode="lin" valueType="num">
                                      <p:cBhvr additive="base">
                                        <p:cTn id="8" dur="500" fill="hold"/>
                                        <p:tgtEl>
                                          <p:spTgt spid="11366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670"/>
                                        </p:tgtEl>
                                        <p:attrNameLst>
                                          <p:attrName>style.visibility</p:attrName>
                                        </p:attrNameLst>
                                      </p:cBhvr>
                                      <p:to>
                                        <p:strVal val="visible"/>
                                      </p:to>
                                    </p:set>
                                    <p:anim calcmode="lin" valueType="num">
                                      <p:cBhvr additive="base">
                                        <p:cTn id="13" dur="500" fill="hold"/>
                                        <p:tgtEl>
                                          <p:spTgt spid="113670"/>
                                        </p:tgtEl>
                                        <p:attrNameLst>
                                          <p:attrName>ppt_x</p:attrName>
                                        </p:attrNameLst>
                                      </p:cBhvr>
                                      <p:tavLst>
                                        <p:tav tm="0">
                                          <p:val>
                                            <p:strVal val="#ppt_x"/>
                                          </p:val>
                                        </p:tav>
                                        <p:tav tm="100000">
                                          <p:val>
                                            <p:strVal val="#ppt_x"/>
                                          </p:val>
                                        </p:tav>
                                      </p:tavLst>
                                    </p:anim>
                                    <p:anim calcmode="lin" valueType="num">
                                      <p:cBhvr additive="base">
                                        <p:cTn id="14" dur="500" fill="hold"/>
                                        <p:tgtEl>
                                          <p:spTgt spid="1136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nimBg="1"/>
      <p:bldP spid="11367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2402" name="Rectangle 2" descr="5%"/>
          <p:cNvSpPr>
            <a:spLocks noChangeArrowheads="1"/>
          </p:cNvSpPr>
          <p:nvPr/>
        </p:nvSpPr>
        <p:spPr bwMode="auto">
          <a:xfrm>
            <a:off x="500063" y="1857375"/>
            <a:ext cx="8143875" cy="3624263"/>
          </a:xfrm>
          <a:prstGeom prst="rect">
            <a:avLst/>
          </a:prstGeom>
          <a:pattFill prst="pct5">
            <a:fgClr>
              <a:schemeClr val="accent1"/>
            </a:fgClr>
            <a:bgClr>
              <a:srgbClr val="FFFFFF"/>
            </a:bgClr>
          </a:pattFill>
          <a:ln w="19050">
            <a:solidFill>
              <a:srgbClr val="FFFF00"/>
            </a:solidFill>
            <a:miter lim="800000"/>
            <a:headEnd/>
            <a:tailEnd/>
          </a:ln>
        </p:spPr>
        <p:txBody>
          <a:bodyPr>
            <a:spAutoFit/>
          </a:bodyPr>
          <a:lstStyle/>
          <a:p>
            <a:pPr>
              <a:lnSpc>
                <a:spcPct val="120000"/>
              </a:lnSpc>
              <a:spcBef>
                <a:spcPct val="50000"/>
              </a:spcBef>
            </a:pPr>
            <a:r>
              <a:rPr kumimoji="1" lang="zh-CN" altLang="en-US" sz="3200" b="1" i="0">
                <a:solidFill>
                  <a:srgbClr val="FF3300"/>
                </a:solidFill>
                <a:latin typeface="楷体_GB2312" pitchFamily="49" charset="-122"/>
                <a:ea typeface="楷体_GB2312" pitchFamily="49" charset="-122"/>
              </a:rPr>
              <a:t>本章共有三节，其内容是：</a:t>
            </a:r>
          </a:p>
          <a:p>
            <a:pPr>
              <a:lnSpc>
                <a:spcPct val="120000"/>
              </a:lnSpc>
              <a:spcBef>
                <a:spcPct val="50000"/>
              </a:spcBef>
            </a:pPr>
            <a:r>
              <a:rPr kumimoji="1" lang="zh-CN" altLang="en-US" sz="2800" b="1" i="0">
                <a:solidFill>
                  <a:srgbClr val="0000FF"/>
                </a:solidFill>
                <a:latin typeface="楷体_GB2312" pitchFamily="49" charset="-122"/>
                <a:ea typeface="楷体_GB2312" pitchFamily="49" charset="-122"/>
              </a:rPr>
              <a:t>  </a:t>
            </a:r>
            <a:r>
              <a:rPr kumimoji="1" lang="zh-CN" altLang="en-US" sz="3200" b="1" i="0">
                <a:solidFill>
                  <a:srgbClr val="0000FF"/>
                </a:solidFill>
                <a:latin typeface="楷体_GB2312" pitchFamily="49" charset="-122"/>
                <a:ea typeface="楷体_GB2312" pitchFamily="49" charset="-122"/>
              </a:rPr>
              <a:t>第一节  从新民主主义到社会主义的转变 </a:t>
            </a:r>
          </a:p>
          <a:p>
            <a:pPr>
              <a:lnSpc>
                <a:spcPct val="120000"/>
              </a:lnSpc>
              <a:spcBef>
                <a:spcPct val="50000"/>
              </a:spcBef>
            </a:pPr>
            <a:r>
              <a:rPr kumimoji="1" lang="zh-CN" altLang="en-US" sz="3200" b="1" i="0">
                <a:solidFill>
                  <a:srgbClr val="0000FF"/>
                </a:solidFill>
                <a:latin typeface="楷体_GB2312" pitchFamily="49" charset="-122"/>
                <a:ea typeface="楷体_GB2312" pitchFamily="49" charset="-122"/>
              </a:rPr>
              <a:t>  第二节  社会主义改造道路和历史经验</a:t>
            </a:r>
          </a:p>
          <a:p>
            <a:pPr eaLnBrk="0" hangingPunct="0">
              <a:lnSpc>
                <a:spcPct val="120000"/>
              </a:lnSpc>
              <a:spcBef>
                <a:spcPct val="50000"/>
              </a:spcBef>
            </a:pPr>
            <a:r>
              <a:rPr kumimoji="1" lang="zh-CN" altLang="en-US" sz="3200" b="1" i="0">
                <a:solidFill>
                  <a:srgbClr val="0000FF"/>
                </a:solidFill>
                <a:latin typeface="楷体_GB2312" pitchFamily="49" charset="-122"/>
                <a:ea typeface="楷体_GB2312" pitchFamily="49" charset="-122"/>
              </a:rPr>
              <a:t>  第三节  社会主义制度在中国的确立</a:t>
            </a:r>
          </a:p>
          <a:p>
            <a:pPr eaLnBrk="0" hangingPunct="0">
              <a:lnSpc>
                <a:spcPct val="105000"/>
              </a:lnSpc>
              <a:spcBef>
                <a:spcPct val="50000"/>
              </a:spcBef>
            </a:pPr>
            <a:endParaRPr kumimoji="1" lang="en-US" altLang="zh-CN" b="1" i="0">
              <a:solidFill>
                <a:srgbClr val="0000FF"/>
              </a:solidFill>
              <a:latin typeface="楷体_GB2312" pitchFamily="49" charset="-122"/>
              <a:ea typeface="楷体_GB2312" pitchFamily="49" charset="-122"/>
            </a:endParaRPr>
          </a:p>
        </p:txBody>
      </p:sp>
      <p:pic>
        <p:nvPicPr>
          <p:cNvPr id="7171" name="Picture 9" descr="图片3"/>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786063"/>
            <a:ext cx="3587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0" descr="图片3"/>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1500" y="3643313"/>
            <a:ext cx="3587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11" descr="图片3"/>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1500" y="4500563"/>
            <a:ext cx="3587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blinds(horizontal)">
                                      <p:cBhvr>
                                        <p:cTn id="7" dur="500"/>
                                        <p:tgtEl>
                                          <p:spTgt spid="10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4357688" y="1928813"/>
            <a:ext cx="4357687" cy="4032250"/>
          </a:xfrm>
          <a:prstGeom prst="rect">
            <a:avLst/>
          </a:prstGeom>
          <a:solidFill>
            <a:schemeClr val="bg1"/>
          </a:solidFill>
          <a:ln w="9525">
            <a:solidFill>
              <a:srgbClr val="0000FF"/>
            </a:solidFill>
            <a:miter lim="800000"/>
            <a:headEnd/>
            <a:tailEnd/>
          </a:ln>
        </p:spPr>
        <p:txBody>
          <a:bodyPr anchor="ctr">
            <a:spAutoFit/>
          </a:bodyPr>
          <a:lstStyle/>
          <a:p>
            <a:r>
              <a:rPr kumimoji="1" lang="en-US" altLang="zh-CN" sz="3200" b="1">
                <a:solidFill>
                  <a:srgbClr val="FF0000"/>
                </a:solidFill>
                <a:latin typeface="Times New Roman" pitchFamily="18" charset="0"/>
                <a:ea typeface="仿宋_GB2312" pitchFamily="49" charset="-122"/>
              </a:rPr>
              <a:t>  </a:t>
            </a:r>
            <a:r>
              <a:rPr kumimoji="1" lang="zh-CN" altLang="en-US" sz="3200" b="1" i="0">
                <a:latin typeface="仿宋_GB2312" pitchFamily="49" charset="-122"/>
                <a:ea typeface="仿宋_GB2312" pitchFamily="49" charset="-122"/>
              </a:rPr>
              <a:t>在手工业的社会主义改造过程中，党和政府采取说服教育、示范和国家帮助的方法，使他们自愿参加到手工业合作社中来，从而把手工业者的私有制改变为社会主义的集体所有制。 </a:t>
            </a:r>
          </a:p>
        </p:txBody>
      </p:sp>
      <p:grpSp>
        <p:nvGrpSpPr>
          <p:cNvPr id="2" name="Group 3"/>
          <p:cNvGrpSpPr>
            <a:grpSpLocks/>
          </p:cNvGrpSpPr>
          <p:nvPr/>
        </p:nvGrpSpPr>
        <p:grpSpPr bwMode="auto">
          <a:xfrm>
            <a:off x="428625" y="1071563"/>
            <a:ext cx="3816350" cy="4895850"/>
            <a:chOff x="2784" y="1392"/>
            <a:chExt cx="2132" cy="2544"/>
          </a:xfrm>
        </p:grpSpPr>
        <p:pic>
          <p:nvPicPr>
            <p:cNvPr id="45060" name="Picture 4" descr="701004"/>
            <p:cNvPicPr>
              <a:picLocks noChangeAspect="1" noChangeArrowheads="1"/>
            </p:cNvPicPr>
            <p:nvPr/>
          </p:nvPicPr>
          <p:blipFill>
            <a:blip r:embed="rId3">
              <a:extLst>
                <a:ext uri="{28A0092B-C50C-407E-A947-70E740481C1C}">
                  <a14:useLocalDpi xmlns:a14="http://schemas.microsoft.com/office/drawing/2010/main" val="0"/>
                </a:ext>
              </a:extLst>
            </a:blip>
            <a:srcRect l="13126" t="6250" r="42656" b="9375"/>
            <a:stretch>
              <a:fillRect/>
            </a:stretch>
          </p:blipFill>
          <p:spPr bwMode="auto">
            <a:xfrm>
              <a:off x="2784" y="1440"/>
              <a:ext cx="1765" cy="2485"/>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 Box 5" descr="白色大理石"/>
            <p:cNvSpPr txBox="1">
              <a:spLocks noChangeArrowheads="1"/>
            </p:cNvSpPr>
            <p:nvPr/>
          </p:nvSpPr>
          <p:spPr bwMode="auto">
            <a:xfrm>
              <a:off x="4675" y="1392"/>
              <a:ext cx="241" cy="2544"/>
            </a:xfrm>
            <a:prstGeom prst="rect">
              <a:avLst/>
            </a:prstGeom>
            <a:blipFill dpi="0" rotWithShape="0">
              <a:blip r:embed="rId4"/>
              <a:srcRect/>
              <a:tile tx="0" ty="0" sx="100000" sy="100000" flip="none" algn="tl"/>
            </a:blipFill>
            <a:ln w="9525">
              <a:solidFill>
                <a:srgbClr val="5F5F5F"/>
              </a:solidFill>
              <a:miter lim="800000"/>
              <a:headEnd/>
              <a:tailEnd/>
            </a:ln>
            <a:effectLst/>
          </p:spPr>
          <p:txBody>
            <a:bodyPr vert="eaVert">
              <a:spAutoFit/>
            </a:bodyPr>
            <a:lstStyle/>
            <a:p>
              <a:pPr algn="ctr">
                <a:lnSpc>
                  <a:spcPct val="80000"/>
                </a:lnSpc>
                <a:spcBef>
                  <a:spcPct val="50000"/>
                </a:spcBef>
                <a:defRPr/>
              </a:pPr>
              <a:r>
                <a:rPr kumimoji="1" lang="zh-CN" altLang="en-US" sz="2000" b="1" i="0" dirty="0">
                  <a:effectLst>
                    <a:outerShdw blurRad="38100" dist="38100" dir="2700000" algn="tl">
                      <a:srgbClr val="C0C0C0"/>
                    </a:outerShdw>
                  </a:effectLst>
                  <a:latin typeface="Times New Roman" pitchFamily="18" charset="0"/>
                  <a:ea typeface="楷体_GB2312" pitchFamily="49" charset="-122"/>
                </a:rPr>
                <a:t>一九五三年毛泽东在武汉与小商贩交谈</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14690" name="Picture 2" descr="c:\users\lenovo\appdata\roaming\360se6\User Data\temp\t0113105a6c0534df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063" y="3357563"/>
            <a:ext cx="3714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5"/>
          <p:cNvGrpSpPr>
            <a:grpSpLocks/>
          </p:cNvGrpSpPr>
          <p:nvPr/>
        </p:nvGrpSpPr>
        <p:grpSpPr bwMode="auto">
          <a:xfrm>
            <a:off x="428625" y="1143000"/>
            <a:ext cx="8429625" cy="5256213"/>
            <a:chOff x="1056" y="1776"/>
            <a:chExt cx="4411" cy="2112"/>
          </a:xfrm>
        </p:grpSpPr>
        <p:grpSp>
          <p:nvGrpSpPr>
            <p:cNvPr id="46084" name="Group 26"/>
            <p:cNvGrpSpPr>
              <a:grpSpLocks/>
            </p:cNvGrpSpPr>
            <p:nvPr/>
          </p:nvGrpSpPr>
          <p:grpSpPr bwMode="auto">
            <a:xfrm>
              <a:off x="1056" y="1776"/>
              <a:ext cx="2112" cy="2112"/>
              <a:chOff x="720" y="1056"/>
              <a:chExt cx="2688" cy="2592"/>
            </a:xfrm>
          </p:grpSpPr>
          <p:sp>
            <p:nvSpPr>
              <p:cNvPr id="6" name="Rectangle 27"/>
              <p:cNvSpPr>
                <a:spLocks noChangeArrowheads="1"/>
              </p:cNvSpPr>
              <p:nvPr/>
            </p:nvSpPr>
            <p:spPr bwMode="auto">
              <a:xfrm>
                <a:off x="720" y="1056"/>
                <a:ext cx="2688" cy="2592"/>
              </a:xfrm>
              <a:prstGeom prst="rect">
                <a:avLst/>
              </a:prstGeom>
              <a:solidFill>
                <a:schemeClr val="bg1"/>
              </a:solidFill>
              <a:ln w="9525">
                <a:noFill/>
                <a:miter lim="800000"/>
                <a:headEnd/>
                <a:tailEnd/>
              </a:ln>
              <a:effectLst>
                <a:outerShdw dist="35921" dir="2700000" algn="ctr" rotWithShape="0">
                  <a:schemeClr val="tx2"/>
                </a:outerShdw>
              </a:effectLst>
            </p:spPr>
            <p:txBody>
              <a:bodyPr anchor="ctr">
                <a:spAutoFit/>
              </a:bodyPr>
              <a:lstStyle/>
              <a:p>
                <a:pPr>
                  <a:defRPr/>
                </a:pPr>
                <a:endParaRPr lang="zh-CN" altLang="en-US">
                  <a:ea typeface="宋体" pitchFamily="2" charset="-122"/>
                </a:endParaRPr>
              </a:p>
            </p:txBody>
          </p:sp>
          <p:pic>
            <p:nvPicPr>
              <p:cNvPr id="46087" name="Picture 28" descr="0087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1119"/>
                <a:ext cx="2592" cy="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5" name="Text Box 29"/>
            <p:cNvSpPr txBox="1">
              <a:spLocks noChangeArrowheads="1"/>
            </p:cNvSpPr>
            <p:nvPr/>
          </p:nvSpPr>
          <p:spPr bwMode="auto">
            <a:xfrm>
              <a:off x="3408" y="2123"/>
              <a:ext cx="2059"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3600" b="1">
                  <a:solidFill>
                    <a:schemeClr val="bg1"/>
                  </a:solidFill>
                  <a:latin typeface="Times New Roman" pitchFamily="18" charset="0"/>
                  <a:ea typeface="楷体_GB2312" pitchFamily="49" charset="-122"/>
                </a:rPr>
                <a:t>手工业合作社正在生产杭州伞</a:t>
              </a: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14690"/>
                                        </p:tgtEl>
                                        <p:attrNameLst>
                                          <p:attrName>style.visibility</p:attrName>
                                        </p:attrNameLst>
                                      </p:cBhvr>
                                      <p:to>
                                        <p:strVal val="visible"/>
                                      </p:to>
                                    </p:set>
                                    <p:anim calcmode="lin" valueType="num">
                                      <p:cBhvr additive="base">
                                        <p:cTn id="12" dur="500" fill="hold"/>
                                        <p:tgtEl>
                                          <p:spTgt spid="114690"/>
                                        </p:tgtEl>
                                        <p:attrNameLst>
                                          <p:attrName>ppt_x</p:attrName>
                                        </p:attrNameLst>
                                      </p:cBhvr>
                                      <p:tavLst>
                                        <p:tav tm="0">
                                          <p:val>
                                            <p:strVal val="#ppt_x"/>
                                          </p:val>
                                        </p:tav>
                                        <p:tav tm="100000">
                                          <p:val>
                                            <p:strVal val="#ppt_x"/>
                                          </p:val>
                                        </p:tav>
                                      </p:tavLst>
                                    </p:anim>
                                    <p:anim calcmode="lin" valueType="num">
                                      <p:cBhvr additive="base">
                                        <p:cTn id="13" dur="500" fill="hold"/>
                                        <p:tgtEl>
                                          <p:spTgt spid="1146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68313" y="1412875"/>
            <a:ext cx="7993062" cy="638175"/>
          </a:xfrm>
          <a:solidFill>
            <a:schemeClr val="bg1"/>
          </a:solidFill>
        </p:spPr>
        <p:txBody>
          <a:bodyPr/>
          <a:lstStyle/>
          <a:p>
            <a:pPr algn="l" eaLnBrk="1" hangingPunct="1"/>
            <a:r>
              <a:rPr lang="zh-CN" altLang="en-US" sz="3600" b="1" smtClean="0">
                <a:solidFill>
                  <a:schemeClr val="tx1"/>
                </a:solidFill>
                <a:latin typeface="黑体" pitchFamily="49" charset="-122"/>
                <a:ea typeface="黑体" pitchFamily="49" charset="-122"/>
              </a:rPr>
              <a:t>（二）资本主义工商业的社会主义改造</a:t>
            </a:r>
          </a:p>
        </p:txBody>
      </p:sp>
      <p:sp>
        <p:nvSpPr>
          <p:cNvPr id="36867" name="Rectangle 3" descr="10%"/>
          <p:cNvSpPr>
            <a:spLocks noGrp="1" noChangeArrowheads="1"/>
          </p:cNvSpPr>
          <p:nvPr>
            <p:ph type="body" idx="1"/>
          </p:nvPr>
        </p:nvSpPr>
        <p:spPr>
          <a:xfrm>
            <a:off x="323850" y="3068638"/>
            <a:ext cx="5842000" cy="3241675"/>
          </a:xfrm>
          <a:pattFill prst="pct10">
            <a:fgClr>
              <a:schemeClr val="accent1"/>
            </a:fgClr>
            <a:bgClr>
              <a:schemeClr val="bg1"/>
            </a:bgClr>
          </a:pattFill>
          <a:ln>
            <a:solidFill>
              <a:srgbClr val="FFFF00"/>
            </a:solidFill>
            <a:miter lim="800000"/>
            <a:headEnd/>
            <a:tailEnd/>
          </a:ln>
        </p:spPr>
        <p:txBody>
          <a:bodyPr/>
          <a:lstStyle/>
          <a:p>
            <a:pPr eaLnBrk="1" hangingPunct="1">
              <a:lnSpc>
                <a:spcPct val="120000"/>
              </a:lnSpc>
              <a:spcBef>
                <a:spcPct val="0"/>
              </a:spcBef>
              <a:buFontTx/>
              <a:buNone/>
            </a:pPr>
            <a:r>
              <a:rPr kumimoji="1" lang="en-US" altLang="zh-CN" sz="2600" b="1" smtClean="0"/>
              <a:t>        1894</a:t>
            </a:r>
            <a:r>
              <a:rPr kumimoji="1" lang="zh-CN" altLang="en-US" sz="2600" b="1" smtClean="0"/>
              <a:t>年恩格斯说：“</a:t>
            </a:r>
            <a:r>
              <a:rPr kumimoji="1" lang="zh-CN" altLang="en-US" sz="2600" b="1" smtClean="0">
                <a:solidFill>
                  <a:srgbClr val="000066"/>
                </a:solidFill>
                <a:ea typeface="黑体" pitchFamily="49" charset="-122"/>
              </a:rPr>
              <a:t>我们决不认为，赎买在任何情况下都是不容许的；马克思曾向我讲过他的意见：假如我们能赎买下这整个匪帮，那对于我们是最便宜不过了。</a:t>
            </a:r>
            <a:r>
              <a:rPr kumimoji="1" lang="zh-CN" altLang="en-US" sz="2600" b="1" smtClean="0"/>
              <a:t>”</a:t>
            </a:r>
          </a:p>
          <a:p>
            <a:pPr eaLnBrk="1" hangingPunct="1">
              <a:lnSpc>
                <a:spcPct val="120000"/>
              </a:lnSpc>
              <a:spcBef>
                <a:spcPct val="0"/>
              </a:spcBef>
              <a:buFontTx/>
              <a:buNone/>
            </a:pPr>
            <a:r>
              <a:rPr kumimoji="1" lang="zh-CN" altLang="en-US" sz="2600" b="1" smtClean="0"/>
              <a:t>    </a:t>
            </a:r>
            <a:r>
              <a:rPr kumimoji="1" lang="en-US" altLang="zh-CN" sz="2600" b="1" smtClean="0"/>
              <a:t>——《</a:t>
            </a:r>
            <a:r>
              <a:rPr kumimoji="1" lang="zh-CN" altLang="en-US" sz="2600" b="1" smtClean="0"/>
              <a:t>马恩选集</a:t>
            </a:r>
            <a:r>
              <a:rPr kumimoji="1" lang="en-US" altLang="zh-CN" sz="2600" b="1" smtClean="0"/>
              <a:t>》</a:t>
            </a:r>
            <a:r>
              <a:rPr kumimoji="1" lang="zh-CN" altLang="en-US" sz="2600" b="1" smtClean="0"/>
              <a:t>第</a:t>
            </a:r>
            <a:r>
              <a:rPr kumimoji="1" lang="en-US" altLang="zh-CN" sz="2600" b="1" smtClean="0"/>
              <a:t>4</a:t>
            </a:r>
            <a:r>
              <a:rPr kumimoji="1" lang="zh-CN" altLang="en-US" sz="2600" b="1" smtClean="0"/>
              <a:t>卷 第</a:t>
            </a:r>
            <a:r>
              <a:rPr kumimoji="1" lang="en-US" altLang="zh-CN" sz="2600" b="1" smtClean="0"/>
              <a:t>503</a:t>
            </a:r>
            <a:r>
              <a:rPr kumimoji="1" lang="zh-CN" altLang="en-US" sz="2600" b="1" smtClean="0"/>
              <a:t>页</a:t>
            </a:r>
          </a:p>
        </p:txBody>
      </p:sp>
      <p:pic>
        <p:nvPicPr>
          <p:cNvPr id="36868" name="Picture 4" descr="11636541358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3068638"/>
            <a:ext cx="2343150" cy="3238500"/>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36869" name="Rectangle 5"/>
          <p:cNvSpPr>
            <a:spLocks noChangeArrowheads="1"/>
          </p:cNvSpPr>
          <p:nvPr/>
        </p:nvSpPr>
        <p:spPr bwMode="auto">
          <a:xfrm>
            <a:off x="323850" y="2276475"/>
            <a:ext cx="8353425" cy="579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kumimoji="1" lang="zh-CN" altLang="en-US" sz="3200" b="1" i="0">
                <a:solidFill>
                  <a:srgbClr val="990000"/>
                </a:solidFill>
                <a:latin typeface="Times New Roman" pitchFamily="18" charset="0"/>
                <a:ea typeface="楷体_GB2312" pitchFamily="49" charset="-122"/>
              </a:rPr>
              <a:t>第一，用和平赎买的方法改造资本主义工商业</a:t>
            </a:r>
          </a:p>
        </p:txBody>
      </p:sp>
      <p:sp>
        <p:nvSpPr>
          <p:cNvPr id="36870" name="Text Box 6"/>
          <p:cNvSpPr txBox="1">
            <a:spLocks noChangeArrowheads="1"/>
          </p:cNvSpPr>
          <p:nvPr/>
        </p:nvSpPr>
        <p:spPr bwMode="auto">
          <a:xfrm>
            <a:off x="6300788" y="5876925"/>
            <a:ext cx="2232025" cy="406400"/>
          </a:xfrm>
          <a:prstGeom prst="rect">
            <a:avLst/>
          </a:prstGeom>
          <a:solidFill>
            <a:schemeClr val="bg1"/>
          </a:solidFill>
          <a:ln w="9525">
            <a:solidFill>
              <a:srgbClr val="800000"/>
            </a:solidFill>
            <a:miter lim="800000"/>
            <a:headEnd/>
            <a:tailEnd/>
          </a:ln>
          <a:effectLst/>
        </p:spPr>
        <p:txBody>
          <a:bodyPr>
            <a:spAutoFit/>
          </a:bodyPr>
          <a:lstStyle/>
          <a:p>
            <a:pPr algn="ctr">
              <a:spcBef>
                <a:spcPct val="50000"/>
              </a:spcBef>
              <a:defRPr/>
            </a:pPr>
            <a:r>
              <a:rPr kumimoji="1" lang="zh-CN" altLang="en-US" sz="2000" b="1" i="0">
                <a:solidFill>
                  <a:srgbClr val="0000FF"/>
                </a:solidFill>
                <a:effectLst>
                  <a:outerShdw blurRad="38100" dist="38100" dir="2700000" algn="tl">
                    <a:srgbClr val="C0C0C0"/>
                  </a:outerShdw>
                </a:effectLst>
                <a:latin typeface="Times New Roman" pitchFamily="18" charset="0"/>
                <a:ea typeface="楷体_GB2312" pitchFamily="49" charset="-122"/>
              </a:rPr>
              <a:t>恩格斯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 calcmode="lin" valueType="num">
                                      <p:cBhvr>
                                        <p:cTn id="7" dur="1000" fill="hold"/>
                                        <p:tgtEl>
                                          <p:spTgt spid="36869"/>
                                        </p:tgtEl>
                                        <p:attrNameLst>
                                          <p:attrName>ppt_w</p:attrName>
                                        </p:attrNameLst>
                                      </p:cBhvr>
                                      <p:tavLst>
                                        <p:tav tm="0">
                                          <p:val>
                                            <p:fltVal val="0"/>
                                          </p:val>
                                        </p:tav>
                                        <p:tav tm="100000">
                                          <p:val>
                                            <p:strVal val="#ppt_w"/>
                                          </p:val>
                                        </p:tav>
                                      </p:tavLst>
                                    </p:anim>
                                    <p:anim calcmode="lin" valueType="num">
                                      <p:cBhvr>
                                        <p:cTn id="8" dur="1000" fill="hold"/>
                                        <p:tgtEl>
                                          <p:spTgt spid="36869"/>
                                        </p:tgtEl>
                                        <p:attrNameLst>
                                          <p:attrName>ppt_h</p:attrName>
                                        </p:attrNameLst>
                                      </p:cBhvr>
                                      <p:tavLst>
                                        <p:tav tm="0">
                                          <p:val>
                                            <p:fltVal val="0"/>
                                          </p:val>
                                        </p:tav>
                                        <p:tav tm="100000">
                                          <p:val>
                                            <p:strVal val="#ppt_h"/>
                                          </p:val>
                                        </p:tav>
                                      </p:tavLst>
                                    </p:anim>
                                    <p:anim calcmode="lin" valueType="num">
                                      <p:cBhvr>
                                        <p:cTn id="9" dur="1000" fill="hold"/>
                                        <p:tgtEl>
                                          <p:spTgt spid="3686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686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6867">
                                            <p:bg/>
                                          </p:spTgt>
                                        </p:tgtEl>
                                        <p:attrNameLst>
                                          <p:attrName>style.visibility</p:attrName>
                                        </p:attrNameLst>
                                      </p:cBhvr>
                                      <p:to>
                                        <p:strVal val="visible"/>
                                      </p:to>
                                    </p:set>
                                    <p:animEffect transition="in" filter="box(in)">
                                      <p:cBhvr>
                                        <p:cTn id="15" dur="500"/>
                                        <p:tgtEl>
                                          <p:spTgt spid="36867">
                                            <p:bg/>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6867">
                                            <p:txEl>
                                              <p:pRg st="0" end="0"/>
                                            </p:txEl>
                                          </p:spTgt>
                                        </p:tgtEl>
                                        <p:attrNameLst>
                                          <p:attrName>style.visibility</p:attrName>
                                        </p:attrNameLst>
                                      </p:cBhvr>
                                      <p:to>
                                        <p:strVal val="visible"/>
                                      </p:to>
                                    </p:set>
                                    <p:animEffect transition="in" filter="box(in)">
                                      <p:cBhvr>
                                        <p:cTn id="18" dur="500"/>
                                        <p:tgtEl>
                                          <p:spTgt spid="36867">
                                            <p:txEl>
                                              <p:pRg st="0" end="0"/>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6867">
                                            <p:txEl>
                                              <p:pRg st="1" end="1"/>
                                            </p:txEl>
                                          </p:spTgt>
                                        </p:tgtEl>
                                        <p:attrNameLst>
                                          <p:attrName>style.visibility</p:attrName>
                                        </p:attrNameLst>
                                      </p:cBhvr>
                                      <p:to>
                                        <p:strVal val="visible"/>
                                      </p:to>
                                    </p:set>
                                    <p:animEffect transition="in" filter="box(in)">
                                      <p:cBhvr>
                                        <p:cTn id="21" dur="500"/>
                                        <p:tgtEl>
                                          <p:spTgt spid="36867">
                                            <p:txEl>
                                              <p:pRg st="1" end="1"/>
                                            </p:txEl>
                                          </p:spTgt>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36868"/>
                                        </p:tgtEl>
                                        <p:attrNameLst>
                                          <p:attrName>style.visibility</p:attrName>
                                        </p:attrNameLst>
                                      </p:cBhvr>
                                      <p:to>
                                        <p:strVal val="visible"/>
                                      </p:to>
                                    </p:set>
                                    <p:anim calcmode="lin" valueType="num">
                                      <p:cBhvr>
                                        <p:cTn id="24" dur="500" fill="hold"/>
                                        <p:tgtEl>
                                          <p:spTgt spid="36868"/>
                                        </p:tgtEl>
                                        <p:attrNameLst>
                                          <p:attrName>ppt_w</p:attrName>
                                        </p:attrNameLst>
                                      </p:cBhvr>
                                      <p:tavLst>
                                        <p:tav tm="0">
                                          <p:val>
                                            <p:fltVal val="0"/>
                                          </p:val>
                                        </p:tav>
                                        <p:tav tm="100000">
                                          <p:val>
                                            <p:strVal val="#ppt_w"/>
                                          </p:val>
                                        </p:tav>
                                      </p:tavLst>
                                    </p:anim>
                                    <p:anim calcmode="lin" valueType="num">
                                      <p:cBhvr>
                                        <p:cTn id="25" dur="500" fill="hold"/>
                                        <p:tgtEl>
                                          <p:spTgt spid="36868"/>
                                        </p:tgtEl>
                                        <p:attrNameLst>
                                          <p:attrName>ppt_h</p:attrName>
                                        </p:attrNameLst>
                                      </p:cBhvr>
                                      <p:tavLst>
                                        <p:tav tm="0">
                                          <p:val>
                                            <p:fltVal val="0"/>
                                          </p:val>
                                        </p:tav>
                                        <p:tav tm="100000">
                                          <p:val>
                                            <p:strVal val="#ppt_h"/>
                                          </p:val>
                                        </p:tav>
                                      </p:tavLst>
                                    </p:anim>
                                    <p:anim calcmode="lin" valueType="num">
                                      <p:cBhvr>
                                        <p:cTn id="26" dur="500" fill="hold"/>
                                        <p:tgtEl>
                                          <p:spTgt spid="36868"/>
                                        </p:tgtEl>
                                        <p:attrNameLst>
                                          <p:attrName>style.rotation</p:attrName>
                                        </p:attrNameLst>
                                      </p:cBhvr>
                                      <p:tavLst>
                                        <p:tav tm="0">
                                          <p:val>
                                            <p:fltVal val="360"/>
                                          </p:val>
                                        </p:tav>
                                        <p:tav tm="100000">
                                          <p:val>
                                            <p:fltVal val="0"/>
                                          </p:val>
                                        </p:tav>
                                      </p:tavLst>
                                    </p:anim>
                                    <p:animEffect transition="in" filter="fade">
                                      <p:cBhvr>
                                        <p:cTn id="27" dur="500"/>
                                        <p:tgtEl>
                                          <p:spTgt spid="36868"/>
                                        </p:tgtEl>
                                      </p:cBhvr>
                                    </p:animEffect>
                                  </p:childTnLst>
                                </p:cTn>
                              </p:par>
                              <p:par>
                                <p:cTn id="28" presetID="25" presetClass="entr" presetSubtype="0" fill="hold" grpId="0" nodeType="withEffect">
                                  <p:stCondLst>
                                    <p:cond delay="0"/>
                                  </p:stCondLst>
                                  <p:childTnLst>
                                    <p:set>
                                      <p:cBhvr>
                                        <p:cTn id="29" dur="1" fill="hold">
                                          <p:stCondLst>
                                            <p:cond delay="0"/>
                                          </p:stCondLst>
                                        </p:cTn>
                                        <p:tgtEl>
                                          <p:spTgt spid="36870"/>
                                        </p:tgtEl>
                                        <p:attrNameLst>
                                          <p:attrName>style.visibility</p:attrName>
                                        </p:attrNameLst>
                                      </p:cBhvr>
                                      <p:to>
                                        <p:strVal val="visible"/>
                                      </p:to>
                                    </p:set>
                                    <p:anim calcmode="lin" valueType="num">
                                      <p:cBhvr>
                                        <p:cTn id="30" dur="500" decel="50000" fill="hold">
                                          <p:stCondLst>
                                            <p:cond delay="0"/>
                                          </p:stCondLst>
                                        </p:cTn>
                                        <p:tgtEl>
                                          <p:spTgt spid="36870"/>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36870"/>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36870"/>
                                        </p:tgtEl>
                                        <p:attrNameLst>
                                          <p:attrName>ppt_w</p:attrName>
                                        </p:attrNameLst>
                                      </p:cBhvr>
                                      <p:tavLst>
                                        <p:tav tm="0">
                                          <p:val>
                                            <p:strVal val="#ppt_w*.05"/>
                                          </p:val>
                                        </p:tav>
                                        <p:tav tm="100000">
                                          <p:val>
                                            <p:strVal val="#ppt_w"/>
                                          </p:val>
                                        </p:tav>
                                      </p:tavLst>
                                    </p:anim>
                                    <p:anim calcmode="lin" valueType="num">
                                      <p:cBhvr>
                                        <p:cTn id="33" dur="1000" fill="hold"/>
                                        <p:tgtEl>
                                          <p:spTgt spid="36870"/>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36870"/>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36870"/>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36870"/>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36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nimBg="1"/>
      <p:bldP spid="36869" grpId="0" animBg="1"/>
      <p:bldP spid="36870"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7896" name="Text Box 8" descr="20%"/>
          <p:cNvSpPr txBox="1">
            <a:spLocks noChangeArrowheads="1"/>
          </p:cNvSpPr>
          <p:nvPr/>
        </p:nvSpPr>
        <p:spPr bwMode="auto">
          <a:xfrm>
            <a:off x="2916238" y="3141663"/>
            <a:ext cx="5903912" cy="2959100"/>
          </a:xfrm>
          <a:prstGeom prst="rect">
            <a:avLst/>
          </a:prstGeom>
          <a:pattFill prst="pct20">
            <a:fgClr>
              <a:schemeClr val="accent1"/>
            </a:fgClr>
            <a:bgClr>
              <a:schemeClr val="bg1"/>
            </a:bgClr>
          </a:pattFill>
          <a:ln w="9525">
            <a:solidFill>
              <a:srgbClr val="FFFF0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lnSpc>
                <a:spcPct val="120000"/>
              </a:lnSpc>
            </a:pPr>
            <a:r>
              <a:rPr kumimoji="1" lang="en-US" altLang="zh-CN" sz="2400" b="1" i="0">
                <a:solidFill>
                  <a:srgbClr val="FFCC00"/>
                </a:solidFill>
                <a:latin typeface="Times New Roman" pitchFamily="18" charset="0"/>
              </a:rPr>
              <a:t>   </a:t>
            </a:r>
            <a:r>
              <a:rPr kumimoji="1" lang="en-US" altLang="zh-CN" sz="2600" b="1" i="0">
                <a:latin typeface="宋体" charset="-122"/>
              </a:rPr>
              <a:t>“</a:t>
            </a:r>
            <a:r>
              <a:rPr kumimoji="1" lang="zh-CN" altLang="en-US" sz="2600" b="1" i="0">
                <a:solidFill>
                  <a:srgbClr val="000066"/>
                </a:solidFill>
                <a:latin typeface="黑体" pitchFamily="49" charset="-122"/>
                <a:ea typeface="黑体" pitchFamily="49" charset="-122"/>
              </a:rPr>
              <a:t>对那些肯接受并能实施</a:t>
            </a:r>
            <a:r>
              <a:rPr kumimoji="1" lang="zh-CN" altLang="en-US" sz="2600" b="1" i="0">
                <a:solidFill>
                  <a:srgbClr val="000066"/>
                </a:solidFill>
                <a:latin typeface="宋体" charset="-122"/>
                <a:ea typeface="黑体" pitchFamily="49" charset="-122"/>
              </a:rPr>
              <a:t>‘</a:t>
            </a:r>
            <a:r>
              <a:rPr kumimoji="1" lang="zh-CN" altLang="en-US" sz="2600" b="1" i="0">
                <a:solidFill>
                  <a:srgbClr val="000066"/>
                </a:solidFill>
                <a:latin typeface="黑体" pitchFamily="49" charset="-122"/>
                <a:ea typeface="黑体" pitchFamily="49" charset="-122"/>
              </a:rPr>
              <a:t>国家资本主义</a:t>
            </a:r>
            <a:r>
              <a:rPr kumimoji="1" lang="zh-CN" altLang="en-US" sz="2600" b="1" i="0">
                <a:solidFill>
                  <a:srgbClr val="000066"/>
                </a:solidFill>
                <a:latin typeface="宋体" charset="-122"/>
                <a:ea typeface="黑体" pitchFamily="49" charset="-122"/>
              </a:rPr>
              <a:t>’</a:t>
            </a:r>
            <a:r>
              <a:rPr kumimoji="1" lang="zh-CN" altLang="en-US" sz="2600" b="1" i="0">
                <a:solidFill>
                  <a:srgbClr val="000066"/>
                </a:solidFill>
                <a:latin typeface="黑体" pitchFamily="49" charset="-122"/>
                <a:ea typeface="黑体" pitchFamily="49" charset="-122"/>
              </a:rPr>
              <a:t>，能精明干练地组织真正以产品供应千百万人的大企业而对无产阶级有益的资本家谋求妥协或向他们实行赎买。</a:t>
            </a:r>
            <a:r>
              <a:rPr kumimoji="1" lang="zh-CN" altLang="en-US" sz="2600" b="1" i="0">
                <a:latin typeface="宋体" charset="-122"/>
              </a:rPr>
              <a:t>” </a:t>
            </a:r>
          </a:p>
          <a:p>
            <a:pPr eaLnBrk="1" hangingPunct="1">
              <a:lnSpc>
                <a:spcPct val="120000"/>
              </a:lnSpc>
            </a:pPr>
            <a:r>
              <a:rPr kumimoji="1" lang="zh-CN" altLang="en-US" sz="2600" b="1" i="0">
                <a:latin typeface="宋体" charset="-122"/>
              </a:rPr>
              <a:t> </a:t>
            </a:r>
            <a:r>
              <a:rPr kumimoji="1" lang="en-US" altLang="zh-CN" sz="2600" b="1" i="0">
                <a:latin typeface="宋体" charset="-122"/>
              </a:rPr>
              <a:t>——《</a:t>
            </a:r>
            <a:r>
              <a:rPr kumimoji="1" lang="zh-CN" altLang="en-US" sz="2600" b="1" i="0">
                <a:latin typeface="宋体" charset="-122"/>
              </a:rPr>
              <a:t>列宁选集</a:t>
            </a:r>
            <a:r>
              <a:rPr kumimoji="1" lang="en-US" altLang="zh-CN" sz="2600" b="1" i="0">
                <a:latin typeface="宋体" charset="-122"/>
              </a:rPr>
              <a:t>》</a:t>
            </a:r>
            <a:r>
              <a:rPr kumimoji="1" lang="zh-CN" altLang="en-US" sz="2600" b="1" i="0">
                <a:latin typeface="宋体" charset="-122"/>
              </a:rPr>
              <a:t>第</a:t>
            </a:r>
            <a:r>
              <a:rPr kumimoji="1" lang="en-US" altLang="zh-CN" sz="2600" b="1" i="0">
                <a:latin typeface="宋体" charset="-122"/>
              </a:rPr>
              <a:t>3</a:t>
            </a:r>
            <a:r>
              <a:rPr kumimoji="1" lang="zh-CN" altLang="en-US" sz="2600" b="1" i="0">
                <a:latin typeface="宋体" charset="-122"/>
              </a:rPr>
              <a:t>卷 第</a:t>
            </a:r>
            <a:r>
              <a:rPr kumimoji="1" lang="en-US" altLang="zh-CN" sz="2600" b="1" i="0">
                <a:latin typeface="宋体" charset="-122"/>
              </a:rPr>
              <a:t>530-531</a:t>
            </a:r>
            <a:r>
              <a:rPr kumimoji="1" lang="zh-CN" altLang="en-US" sz="2600" b="1" i="0">
                <a:latin typeface="宋体" charset="-122"/>
              </a:rPr>
              <a:t>页</a:t>
            </a:r>
          </a:p>
        </p:txBody>
      </p:sp>
      <p:pic>
        <p:nvPicPr>
          <p:cNvPr id="37897" name="Picture 9" descr="2223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068638"/>
            <a:ext cx="2376487" cy="3168650"/>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37901" name="Text Box 13"/>
          <p:cNvSpPr txBox="1">
            <a:spLocks noChangeArrowheads="1"/>
          </p:cNvSpPr>
          <p:nvPr/>
        </p:nvSpPr>
        <p:spPr bwMode="auto">
          <a:xfrm>
            <a:off x="395288" y="1341438"/>
            <a:ext cx="8748712" cy="1530350"/>
          </a:xfrm>
          <a:prstGeom prst="rect">
            <a:avLst/>
          </a:prstGeom>
          <a:solidFill>
            <a:srgbClr val="003300"/>
          </a:solidFill>
          <a:ln w="9525">
            <a:solidFill>
              <a:srgbClr val="FFFF0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lnSpc>
                <a:spcPct val="120000"/>
              </a:lnSpc>
              <a:spcBef>
                <a:spcPct val="50000"/>
              </a:spcBef>
            </a:pPr>
            <a:r>
              <a:rPr kumimoji="1" lang="zh-CN" altLang="en-US" sz="2600" b="1" i="0">
                <a:solidFill>
                  <a:schemeClr val="bg1"/>
                </a:solidFill>
                <a:latin typeface="Times New Roman" pitchFamily="18" charset="0"/>
              </a:rPr>
              <a:t>根据马克思恩格斯和列宁的设想，结合中国的具体情况，中国共产党提出了对资本主义工商业实行和平赎买的方针，并第一次成功地实现了对民族资产阶级的和平赎买</a:t>
            </a:r>
            <a:r>
              <a:rPr kumimoji="1" lang="zh-CN" altLang="en-US" sz="2600" b="1" i="0">
                <a:latin typeface="Times New Roman" pitchFamily="18" charset="0"/>
              </a:rPr>
              <a:t> </a:t>
            </a:r>
            <a:r>
              <a:rPr kumimoji="1" lang="zh-CN" altLang="en-US" sz="2600" b="1" i="0">
                <a:solidFill>
                  <a:schemeClr val="bg1"/>
                </a:solidFill>
                <a:latin typeface="Times New Roman" pitchFamily="18" charset="0"/>
              </a:rPr>
              <a:t>。</a:t>
            </a:r>
            <a:r>
              <a:rPr kumimoji="1" lang="zh-CN" altLang="en-US" sz="2600" b="1" i="0">
                <a:latin typeface="Times New Roman" pitchFamily="18" charset="0"/>
              </a:rPr>
              <a:t> </a:t>
            </a:r>
          </a:p>
        </p:txBody>
      </p:sp>
      <p:sp>
        <p:nvSpPr>
          <p:cNvPr id="37902" name="Text Box 14"/>
          <p:cNvSpPr txBox="1">
            <a:spLocks noChangeArrowheads="1"/>
          </p:cNvSpPr>
          <p:nvPr/>
        </p:nvSpPr>
        <p:spPr bwMode="auto">
          <a:xfrm>
            <a:off x="395288" y="5876925"/>
            <a:ext cx="2376487" cy="406400"/>
          </a:xfrm>
          <a:prstGeom prst="rect">
            <a:avLst/>
          </a:prstGeom>
          <a:solidFill>
            <a:schemeClr val="bg1"/>
          </a:solidFill>
          <a:ln w="9525">
            <a:solidFill>
              <a:srgbClr val="800000"/>
            </a:solidFill>
            <a:miter lim="800000"/>
            <a:headEnd/>
            <a:tailEnd/>
          </a:ln>
          <a:effectLst/>
        </p:spPr>
        <p:txBody>
          <a:bodyPr>
            <a:spAutoFit/>
          </a:bodyPr>
          <a:lstStyle/>
          <a:p>
            <a:pPr algn="ctr">
              <a:spcBef>
                <a:spcPct val="50000"/>
              </a:spcBef>
              <a:defRPr/>
            </a:pPr>
            <a:r>
              <a:rPr kumimoji="1" lang="zh-CN" altLang="en-US" sz="2000" b="1" i="0">
                <a:solidFill>
                  <a:srgbClr val="0000FF"/>
                </a:solidFill>
                <a:effectLst>
                  <a:outerShdw blurRad="38100" dist="38100" dir="2700000" algn="tl">
                    <a:srgbClr val="C0C0C0"/>
                  </a:outerShdw>
                </a:effectLst>
                <a:latin typeface="Times New Roman" pitchFamily="18" charset="0"/>
                <a:ea typeface="楷体_GB2312" pitchFamily="49" charset="-122"/>
              </a:rPr>
              <a:t>列宁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7901"/>
                                        </p:tgtEl>
                                        <p:attrNameLst>
                                          <p:attrName>style.visibility</p:attrName>
                                        </p:attrNameLst>
                                      </p:cBhvr>
                                      <p:to>
                                        <p:strVal val="visible"/>
                                      </p:to>
                                    </p:set>
                                    <p:anim calcmode="lin" valueType="num">
                                      <p:cBhvr>
                                        <p:cTn id="7" dur="1000" fill="hold"/>
                                        <p:tgtEl>
                                          <p:spTgt spid="37901"/>
                                        </p:tgtEl>
                                        <p:attrNameLst>
                                          <p:attrName>ppt_w</p:attrName>
                                        </p:attrNameLst>
                                      </p:cBhvr>
                                      <p:tavLst>
                                        <p:tav tm="0">
                                          <p:val>
                                            <p:fltVal val="0"/>
                                          </p:val>
                                        </p:tav>
                                        <p:tav tm="100000">
                                          <p:val>
                                            <p:strVal val="#ppt_w"/>
                                          </p:val>
                                        </p:tav>
                                      </p:tavLst>
                                    </p:anim>
                                    <p:anim calcmode="lin" valueType="num">
                                      <p:cBhvr>
                                        <p:cTn id="8" dur="1000" fill="hold"/>
                                        <p:tgtEl>
                                          <p:spTgt spid="37901"/>
                                        </p:tgtEl>
                                        <p:attrNameLst>
                                          <p:attrName>ppt_h</p:attrName>
                                        </p:attrNameLst>
                                      </p:cBhvr>
                                      <p:tavLst>
                                        <p:tav tm="0">
                                          <p:val>
                                            <p:fltVal val="0"/>
                                          </p:val>
                                        </p:tav>
                                        <p:tav tm="100000">
                                          <p:val>
                                            <p:strVal val="#ppt_h"/>
                                          </p:val>
                                        </p:tav>
                                      </p:tavLst>
                                    </p:anim>
                                    <p:anim calcmode="lin" valueType="num">
                                      <p:cBhvr>
                                        <p:cTn id="9" dur="1000" fill="hold"/>
                                        <p:tgtEl>
                                          <p:spTgt spid="3790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790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7897"/>
                                        </p:tgtEl>
                                        <p:attrNameLst>
                                          <p:attrName>style.visibility</p:attrName>
                                        </p:attrNameLst>
                                      </p:cBhvr>
                                      <p:to>
                                        <p:strVal val="visible"/>
                                      </p:to>
                                    </p:set>
                                    <p:animEffect transition="in" filter="dissolve">
                                      <p:cBhvr>
                                        <p:cTn id="15" dur="500"/>
                                        <p:tgtEl>
                                          <p:spTgt spid="37897"/>
                                        </p:tgtEl>
                                      </p:cBhvr>
                                    </p:animEffect>
                                  </p:childTnLst>
                                </p:cTn>
                              </p:par>
                              <p:par>
                                <p:cTn id="16" presetID="17" presetClass="entr" presetSubtype="10" fill="hold" grpId="0" nodeType="withEffect">
                                  <p:stCondLst>
                                    <p:cond delay="0"/>
                                  </p:stCondLst>
                                  <p:childTnLst>
                                    <p:set>
                                      <p:cBhvr>
                                        <p:cTn id="17" dur="1" fill="hold">
                                          <p:stCondLst>
                                            <p:cond delay="0"/>
                                          </p:stCondLst>
                                        </p:cTn>
                                        <p:tgtEl>
                                          <p:spTgt spid="37896"/>
                                        </p:tgtEl>
                                        <p:attrNameLst>
                                          <p:attrName>style.visibility</p:attrName>
                                        </p:attrNameLst>
                                      </p:cBhvr>
                                      <p:to>
                                        <p:strVal val="visible"/>
                                      </p:to>
                                    </p:set>
                                    <p:anim calcmode="lin" valueType="num">
                                      <p:cBhvr>
                                        <p:cTn id="18" dur="500" fill="hold"/>
                                        <p:tgtEl>
                                          <p:spTgt spid="37896"/>
                                        </p:tgtEl>
                                        <p:attrNameLst>
                                          <p:attrName>ppt_w</p:attrName>
                                        </p:attrNameLst>
                                      </p:cBhvr>
                                      <p:tavLst>
                                        <p:tav tm="0">
                                          <p:val>
                                            <p:fltVal val="0"/>
                                          </p:val>
                                        </p:tav>
                                        <p:tav tm="100000">
                                          <p:val>
                                            <p:strVal val="#ppt_w"/>
                                          </p:val>
                                        </p:tav>
                                      </p:tavLst>
                                    </p:anim>
                                    <p:anim calcmode="lin" valueType="num">
                                      <p:cBhvr>
                                        <p:cTn id="19" dur="500" fill="hold"/>
                                        <p:tgtEl>
                                          <p:spTgt spid="37896"/>
                                        </p:tgtEl>
                                        <p:attrNameLst>
                                          <p:attrName>ppt_h</p:attrName>
                                        </p:attrNameLst>
                                      </p:cBhvr>
                                      <p:tavLst>
                                        <p:tav tm="0">
                                          <p:val>
                                            <p:strVal val="#ppt_h"/>
                                          </p:val>
                                        </p:tav>
                                        <p:tav tm="100000">
                                          <p:val>
                                            <p:strVal val="#ppt_h"/>
                                          </p:val>
                                        </p:tav>
                                      </p:tavLst>
                                    </p:anim>
                                  </p:childTnLst>
                                </p:cTn>
                              </p:par>
                              <p:par>
                                <p:cTn id="20" presetID="25" presetClass="entr" presetSubtype="0" fill="hold" grpId="0" nodeType="withEffect">
                                  <p:stCondLst>
                                    <p:cond delay="0"/>
                                  </p:stCondLst>
                                  <p:childTnLst>
                                    <p:set>
                                      <p:cBhvr>
                                        <p:cTn id="21" dur="1" fill="hold">
                                          <p:stCondLst>
                                            <p:cond delay="0"/>
                                          </p:stCondLst>
                                        </p:cTn>
                                        <p:tgtEl>
                                          <p:spTgt spid="37902"/>
                                        </p:tgtEl>
                                        <p:attrNameLst>
                                          <p:attrName>style.visibility</p:attrName>
                                        </p:attrNameLst>
                                      </p:cBhvr>
                                      <p:to>
                                        <p:strVal val="visible"/>
                                      </p:to>
                                    </p:set>
                                    <p:anim calcmode="lin" valueType="num">
                                      <p:cBhvr>
                                        <p:cTn id="22" dur="500" decel="50000" fill="hold">
                                          <p:stCondLst>
                                            <p:cond delay="0"/>
                                          </p:stCondLst>
                                        </p:cTn>
                                        <p:tgtEl>
                                          <p:spTgt spid="37902"/>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37902"/>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37902"/>
                                        </p:tgtEl>
                                        <p:attrNameLst>
                                          <p:attrName>ppt_w</p:attrName>
                                        </p:attrNameLst>
                                      </p:cBhvr>
                                      <p:tavLst>
                                        <p:tav tm="0">
                                          <p:val>
                                            <p:strVal val="#ppt_w*.05"/>
                                          </p:val>
                                        </p:tav>
                                        <p:tav tm="100000">
                                          <p:val>
                                            <p:strVal val="#ppt_w"/>
                                          </p:val>
                                        </p:tav>
                                      </p:tavLst>
                                    </p:anim>
                                    <p:anim calcmode="lin" valueType="num">
                                      <p:cBhvr>
                                        <p:cTn id="25" dur="1000" fill="hold"/>
                                        <p:tgtEl>
                                          <p:spTgt spid="37902"/>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37902"/>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37902"/>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37902"/>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37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animBg="1"/>
      <p:bldP spid="37901" grpId="0" animBg="1"/>
      <p:bldP spid="37902"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9154" name="Rectangle 3"/>
          <p:cNvSpPr>
            <a:spLocks noGrp="1" noChangeArrowheads="1"/>
          </p:cNvSpPr>
          <p:nvPr>
            <p:ph type="body" idx="1"/>
          </p:nvPr>
        </p:nvSpPr>
        <p:spPr>
          <a:xfrm>
            <a:off x="684213" y="2708275"/>
            <a:ext cx="7704137" cy="2665413"/>
          </a:xfrm>
          <a:solidFill>
            <a:schemeClr val="bg1"/>
          </a:solidFill>
          <a:ln w="57150" cmpd="thinThick">
            <a:solidFill>
              <a:srgbClr val="FFFF00"/>
            </a:solidFill>
            <a:miter lim="800000"/>
            <a:headEnd/>
            <a:tailEnd/>
          </a:ln>
        </p:spPr>
        <p:txBody>
          <a:bodyPr/>
          <a:lstStyle/>
          <a:p>
            <a:pPr eaLnBrk="1" hangingPunct="1">
              <a:lnSpc>
                <a:spcPct val="120000"/>
              </a:lnSpc>
              <a:buFontTx/>
              <a:buNone/>
            </a:pPr>
            <a:r>
              <a:rPr kumimoji="1" lang="en-US" altLang="zh-CN" sz="4400" b="1" smtClean="0">
                <a:solidFill>
                  <a:srgbClr val="000099"/>
                </a:solidFill>
                <a:ea typeface="黑体" pitchFamily="49" charset="-122"/>
              </a:rPr>
              <a:t>     </a:t>
            </a:r>
            <a:r>
              <a:rPr kumimoji="1" lang="zh-CN" altLang="en-US" sz="4400" b="1" smtClean="0">
                <a:solidFill>
                  <a:srgbClr val="000099"/>
                </a:solidFill>
                <a:ea typeface="黑体" pitchFamily="49" charset="-122"/>
              </a:rPr>
              <a:t>为什么要对资本主义工商业实行和平赎买而不是暴力没收？</a:t>
            </a:r>
          </a:p>
        </p:txBody>
      </p:sp>
      <p:pic>
        <p:nvPicPr>
          <p:cNvPr id="49155" name="Picture 5" descr="2006614_334bf7127bff8e9f377e37fa0b658976"/>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508500"/>
            <a:ext cx="7143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Oval 7"/>
          <p:cNvSpPr>
            <a:spLocks noChangeArrowheads="1"/>
          </p:cNvSpPr>
          <p:nvPr/>
        </p:nvSpPr>
        <p:spPr bwMode="auto">
          <a:xfrm>
            <a:off x="684213" y="1196975"/>
            <a:ext cx="2952750" cy="12239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nchor="ctr"/>
          <a:lstStyle/>
          <a:p>
            <a:endParaRPr lang="zh-CN" altLang="en-US"/>
          </a:p>
        </p:txBody>
      </p:sp>
      <p:sp>
        <p:nvSpPr>
          <p:cNvPr id="49157" name="WordArt 8"/>
          <p:cNvSpPr>
            <a:spLocks noChangeArrowheads="1" noChangeShapeType="1" noTextEdit="1"/>
          </p:cNvSpPr>
          <p:nvPr/>
        </p:nvSpPr>
        <p:spPr bwMode="auto">
          <a:xfrm>
            <a:off x="1214438" y="1357313"/>
            <a:ext cx="2159000" cy="817562"/>
          </a:xfrm>
          <a:prstGeom prst="rect">
            <a:avLst/>
          </a:prstGeom>
        </p:spPr>
        <p:txBody>
          <a:bodyPr wrap="none" fromWordArt="1">
            <a:prstTxWarp prst="textFadeUp">
              <a:avLst>
                <a:gd name="adj" fmla="val 9991"/>
              </a:avLst>
            </a:prstTxWarp>
          </a:bodyPr>
          <a:lstStyle/>
          <a:p>
            <a:pPr algn="ctr"/>
            <a:r>
              <a:rPr lang="zh-CN" altLang="en-US" sz="3600" b="1"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latin typeface="宋体"/>
                <a:ea typeface="宋体"/>
              </a:rPr>
              <a:t>课堂互动</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0178" name="Rectangle 3"/>
          <p:cNvSpPr>
            <a:spLocks noGrp="1" noChangeArrowheads="1"/>
          </p:cNvSpPr>
          <p:nvPr>
            <p:ph type="body" idx="1"/>
          </p:nvPr>
        </p:nvSpPr>
        <p:spPr>
          <a:xfrm>
            <a:off x="611188" y="1412875"/>
            <a:ext cx="7416800" cy="720725"/>
          </a:xfrm>
          <a:solidFill>
            <a:schemeClr val="bg1"/>
          </a:solidFill>
          <a:ln>
            <a:solidFill>
              <a:srgbClr val="FFFF00"/>
            </a:solidFill>
            <a:miter lim="800000"/>
            <a:headEnd/>
            <a:tailEnd/>
          </a:ln>
        </p:spPr>
        <p:txBody>
          <a:bodyPr/>
          <a:lstStyle/>
          <a:p>
            <a:pPr eaLnBrk="1" hangingPunct="1">
              <a:lnSpc>
                <a:spcPct val="120000"/>
              </a:lnSpc>
              <a:spcBef>
                <a:spcPct val="0"/>
              </a:spcBef>
              <a:buFontTx/>
              <a:buNone/>
            </a:pPr>
            <a:r>
              <a:rPr kumimoji="1" lang="en-US" altLang="zh-CN" sz="2800" b="1" smtClean="0">
                <a:solidFill>
                  <a:srgbClr val="660066"/>
                </a:solidFill>
              </a:rPr>
              <a:t>1</a:t>
            </a:r>
            <a:r>
              <a:rPr kumimoji="1" lang="zh-CN" altLang="en-US" sz="2800" b="1" smtClean="0">
                <a:solidFill>
                  <a:srgbClr val="660066"/>
                </a:solidFill>
              </a:rPr>
              <a:t>、中国民族资产阶级是具有两面性的阶级。</a:t>
            </a:r>
          </a:p>
        </p:txBody>
      </p:sp>
      <p:sp>
        <p:nvSpPr>
          <p:cNvPr id="50179" name="Rectangle 7"/>
          <p:cNvSpPr>
            <a:spLocks noChangeArrowheads="1"/>
          </p:cNvSpPr>
          <p:nvPr/>
        </p:nvSpPr>
        <p:spPr bwMode="auto">
          <a:xfrm>
            <a:off x="539750" y="2420938"/>
            <a:ext cx="7704138" cy="3455987"/>
          </a:xfrm>
          <a:prstGeom prst="rect">
            <a:avLst/>
          </a:prstGeom>
          <a:solidFill>
            <a:schemeClr val="bg1"/>
          </a:solidFill>
          <a:ln w="9525">
            <a:solidFill>
              <a:srgbClr val="FFFF00"/>
            </a:solidFill>
            <a:miter lim="800000"/>
            <a:headEnd/>
            <a:tailEnd/>
          </a:ln>
        </p:spPr>
        <p:txBody>
          <a:bodyPr/>
          <a:lstStyle/>
          <a:p>
            <a:pPr marL="342900" indent="-342900">
              <a:lnSpc>
                <a:spcPct val="120000"/>
              </a:lnSpc>
            </a:pPr>
            <a:r>
              <a:rPr kumimoji="1" lang="en-US" altLang="zh-CN" sz="2600" b="1" i="0"/>
              <a:t>         </a:t>
            </a:r>
            <a:r>
              <a:rPr kumimoji="1" lang="zh-CN" altLang="en-US" sz="2600" b="1" i="0"/>
              <a:t>在民主革命时期，民族资产阶级既有</a:t>
            </a:r>
            <a:r>
              <a:rPr kumimoji="1" lang="zh-CN" altLang="en-US" sz="2600" b="1" i="0">
                <a:solidFill>
                  <a:srgbClr val="990000"/>
                </a:solidFill>
                <a:ea typeface="黑体" pitchFamily="49" charset="-122"/>
              </a:rPr>
              <a:t>革命性</a:t>
            </a:r>
            <a:r>
              <a:rPr kumimoji="1" lang="zh-CN" altLang="en-US" sz="2600" b="1" i="0"/>
              <a:t>的一面，又有</a:t>
            </a:r>
            <a:r>
              <a:rPr kumimoji="1" lang="zh-CN" altLang="en-US" sz="2600" b="1" i="0">
                <a:solidFill>
                  <a:schemeClr val="accent2"/>
                </a:solidFill>
                <a:ea typeface="黑体" pitchFamily="49" charset="-122"/>
              </a:rPr>
              <a:t>妥协性</a:t>
            </a:r>
            <a:r>
              <a:rPr kumimoji="1" lang="zh-CN" altLang="en-US" sz="2600" b="1" i="0"/>
              <a:t>的一面。新中国成立后，民族资产阶级仍然具有两面性。它有剥削工人阶级取得利润的一面，又有拥护宪法、愿意接受社会主义改造的一面。他们在拥护工人阶级领导、抗美援朝、土改、镇反、支援社会主义建设和国际宣传等方面，都起了积极作用。</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a:xfrm>
            <a:off x="611188" y="4365625"/>
            <a:ext cx="7921625" cy="1901825"/>
          </a:xfrm>
          <a:solidFill>
            <a:schemeClr val="bg1"/>
          </a:solidFill>
          <a:ln>
            <a:solidFill>
              <a:srgbClr val="FFFF00"/>
            </a:solidFill>
            <a:miter lim="800000"/>
            <a:headEnd/>
            <a:tailEnd/>
          </a:ln>
        </p:spPr>
        <p:txBody>
          <a:bodyPr/>
          <a:lstStyle/>
          <a:p>
            <a:pPr eaLnBrk="1" hangingPunct="1">
              <a:lnSpc>
                <a:spcPct val="105000"/>
              </a:lnSpc>
              <a:buFontTx/>
              <a:buNone/>
            </a:pPr>
            <a:r>
              <a:rPr kumimoji="1" lang="en-US" altLang="zh-CN" sz="2600" b="1" smtClean="0"/>
              <a:t>        </a:t>
            </a:r>
            <a:r>
              <a:rPr kumimoji="1" lang="en-US" altLang="zh-CN" sz="2600" b="1" smtClean="0">
                <a:solidFill>
                  <a:srgbClr val="660066"/>
                </a:solidFill>
              </a:rPr>
              <a:t>2</a:t>
            </a:r>
            <a:r>
              <a:rPr kumimoji="1" lang="zh-CN" altLang="en-US" sz="2600" b="1" smtClean="0">
                <a:solidFill>
                  <a:srgbClr val="660066"/>
                </a:solidFill>
              </a:rPr>
              <a:t>、我国经济落后，需要尽可能地利用民族资本，以利于国民经济的恢复和发展。 </a:t>
            </a:r>
          </a:p>
          <a:p>
            <a:pPr eaLnBrk="1" hangingPunct="1">
              <a:lnSpc>
                <a:spcPct val="105000"/>
              </a:lnSpc>
              <a:buFontTx/>
              <a:buNone/>
            </a:pPr>
            <a:r>
              <a:rPr kumimoji="1" lang="zh-CN" altLang="en-US" sz="2600" b="1" smtClean="0">
                <a:solidFill>
                  <a:srgbClr val="660066"/>
                </a:solidFill>
              </a:rPr>
              <a:t>        </a:t>
            </a:r>
            <a:r>
              <a:rPr kumimoji="1" lang="en-US" altLang="zh-CN" sz="2600" b="1" smtClean="0">
                <a:solidFill>
                  <a:srgbClr val="660066"/>
                </a:solidFill>
              </a:rPr>
              <a:t>3</a:t>
            </a:r>
            <a:r>
              <a:rPr kumimoji="1" lang="zh-CN" altLang="en-US" sz="2600" b="1" smtClean="0">
                <a:solidFill>
                  <a:srgbClr val="660066"/>
                </a:solidFill>
              </a:rPr>
              <a:t>、我国民族资产阶级具有一定现代科学文化知识和技术专长，可以为社会主义建设服务。</a:t>
            </a:r>
          </a:p>
        </p:txBody>
      </p:sp>
      <p:sp>
        <p:nvSpPr>
          <p:cNvPr id="40966" name="Rectangle 6"/>
          <p:cNvSpPr>
            <a:spLocks noChangeArrowheads="1"/>
          </p:cNvSpPr>
          <p:nvPr/>
        </p:nvSpPr>
        <p:spPr bwMode="auto">
          <a:xfrm>
            <a:off x="539750" y="1844675"/>
            <a:ext cx="5256213" cy="2303463"/>
          </a:xfrm>
          <a:prstGeom prst="rect">
            <a:avLst/>
          </a:prstGeom>
          <a:solidFill>
            <a:srgbClr val="800000"/>
          </a:solidFill>
          <a:ln w="9525">
            <a:solidFill>
              <a:srgbClr val="FFFF00"/>
            </a:solidFill>
            <a:miter lim="800000"/>
            <a:headEnd/>
            <a:tailEnd/>
          </a:ln>
        </p:spPr>
        <p:txBody>
          <a:bodyPr/>
          <a:lstStyle/>
          <a:p>
            <a:pPr marL="342900" indent="-342900">
              <a:lnSpc>
                <a:spcPct val="120000"/>
              </a:lnSpc>
              <a:spcBef>
                <a:spcPct val="20000"/>
              </a:spcBef>
            </a:pPr>
            <a:r>
              <a:rPr kumimoji="1" lang="en-US" altLang="zh-CN" sz="2600" b="1" i="0">
                <a:solidFill>
                  <a:schemeClr val="bg1"/>
                </a:solidFill>
              </a:rPr>
              <a:t>    “</a:t>
            </a:r>
            <a:r>
              <a:rPr kumimoji="1" lang="zh-CN" altLang="en-US" sz="2600" b="1" i="0">
                <a:solidFill>
                  <a:schemeClr val="bg1"/>
                </a:solidFill>
              </a:rPr>
              <a:t>今天中国资产阶级还处在年轻时代，正是发挥它的历史作用、积极作用和建立功劳的时候”</a:t>
            </a:r>
          </a:p>
          <a:p>
            <a:pPr marL="342900" indent="-342900">
              <a:lnSpc>
                <a:spcPct val="120000"/>
              </a:lnSpc>
              <a:spcBef>
                <a:spcPct val="20000"/>
              </a:spcBef>
            </a:pPr>
            <a:r>
              <a:rPr kumimoji="1" lang="zh-CN" altLang="en-US" sz="2600" b="1" i="0">
                <a:solidFill>
                  <a:schemeClr val="bg1"/>
                </a:solidFill>
              </a:rPr>
              <a:t>        </a:t>
            </a:r>
            <a:r>
              <a:rPr kumimoji="1" lang="en-US" altLang="zh-CN" sz="2600" b="1" i="0">
                <a:solidFill>
                  <a:schemeClr val="bg1"/>
                </a:solidFill>
              </a:rPr>
              <a:t>——</a:t>
            </a:r>
            <a:r>
              <a:rPr kumimoji="1" lang="zh-CN" altLang="en-US" sz="2600" b="1" i="0">
                <a:solidFill>
                  <a:schemeClr val="bg1"/>
                </a:solidFill>
              </a:rPr>
              <a:t>刘少奇（</a:t>
            </a:r>
            <a:r>
              <a:rPr kumimoji="1" lang="en-US" altLang="zh-CN" sz="2600" b="1" i="0">
                <a:solidFill>
                  <a:schemeClr val="bg1"/>
                </a:solidFill>
              </a:rPr>
              <a:t>1949</a:t>
            </a:r>
            <a:r>
              <a:rPr kumimoji="1" lang="zh-CN" altLang="en-US" sz="2600" b="1" i="0">
                <a:solidFill>
                  <a:schemeClr val="bg1"/>
                </a:solidFill>
              </a:rPr>
              <a:t>年</a:t>
            </a:r>
            <a:r>
              <a:rPr kumimoji="1" lang="en-US" altLang="zh-CN" sz="2600" b="1" i="0">
                <a:solidFill>
                  <a:schemeClr val="bg1"/>
                </a:solidFill>
              </a:rPr>
              <a:t>4</a:t>
            </a:r>
            <a:r>
              <a:rPr kumimoji="1" lang="zh-CN" altLang="en-US" sz="2600" b="1" i="0">
                <a:solidFill>
                  <a:schemeClr val="bg1"/>
                </a:solidFill>
              </a:rPr>
              <a:t>月）</a:t>
            </a:r>
          </a:p>
        </p:txBody>
      </p:sp>
      <p:pic>
        <p:nvPicPr>
          <p:cNvPr id="51204" name="Picture 8" descr="暴风截屏20100410155506"/>
          <p:cNvPicPr>
            <a:picLocks noChangeAspect="1" noChangeArrowheads="1"/>
          </p:cNvPicPr>
          <p:nvPr/>
        </p:nvPicPr>
        <p:blipFill>
          <a:blip r:embed="rId3">
            <a:extLst>
              <a:ext uri="{28A0092B-C50C-407E-A947-70E740481C1C}">
                <a14:useLocalDpi xmlns:a14="http://schemas.microsoft.com/office/drawing/2010/main" val="0"/>
              </a:ext>
            </a:extLst>
          </a:blip>
          <a:srcRect l="16536" r="17361"/>
          <a:stretch>
            <a:fillRect/>
          </a:stretch>
        </p:blipFill>
        <p:spPr bwMode="auto">
          <a:xfrm>
            <a:off x="6084888" y="1628775"/>
            <a:ext cx="2220912" cy="2519363"/>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40969" name="Text Box 9"/>
          <p:cNvSpPr txBox="1">
            <a:spLocks noChangeArrowheads="1"/>
          </p:cNvSpPr>
          <p:nvPr/>
        </p:nvSpPr>
        <p:spPr bwMode="auto">
          <a:xfrm>
            <a:off x="6588125" y="3860800"/>
            <a:ext cx="1079500" cy="376238"/>
          </a:xfrm>
          <a:prstGeom prst="rect">
            <a:avLst/>
          </a:prstGeom>
          <a:solidFill>
            <a:schemeClr val="bg1"/>
          </a:solidFill>
          <a:ln w="9525">
            <a:solidFill>
              <a:srgbClr val="5F5F5F"/>
            </a:solidFill>
            <a:miter lim="800000"/>
            <a:headEnd/>
            <a:tailEnd/>
          </a:ln>
          <a:effectLst>
            <a:outerShdw dist="63500" dir="3187806" algn="ctr" rotWithShape="0">
              <a:schemeClr val="bg2"/>
            </a:outerShdw>
          </a:effectLst>
        </p:spPr>
        <p:txBody>
          <a:bodyPr>
            <a:spAutoFit/>
          </a:bodyPr>
          <a:lstStyle/>
          <a:p>
            <a:pPr algn="ctr">
              <a:defRPr/>
            </a:pP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刘少奇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40966"/>
                                        </p:tgtEl>
                                        <p:attrNameLst>
                                          <p:attrName>style.visibility</p:attrName>
                                        </p:attrNameLst>
                                      </p:cBhvr>
                                      <p:to>
                                        <p:strVal val="visible"/>
                                      </p:to>
                                    </p:set>
                                    <p:animEffect transition="in" filter="fade">
                                      <p:cBhvr>
                                        <p:cTn id="7" dur="1000"/>
                                        <p:tgtEl>
                                          <p:spTgt spid="40966"/>
                                        </p:tgtEl>
                                      </p:cBhvr>
                                    </p:animEffect>
                                    <p:anim calcmode="lin" valueType="num">
                                      <p:cBhvr>
                                        <p:cTn id="8" dur="1000" fill="hold"/>
                                        <p:tgtEl>
                                          <p:spTgt spid="40966"/>
                                        </p:tgtEl>
                                        <p:attrNameLst>
                                          <p:attrName>ppt_x</p:attrName>
                                        </p:attrNameLst>
                                      </p:cBhvr>
                                      <p:tavLst>
                                        <p:tav tm="0">
                                          <p:val>
                                            <p:strVal val="#ppt_x-.1"/>
                                          </p:val>
                                        </p:tav>
                                        <p:tav tm="100000">
                                          <p:val>
                                            <p:strVal val="#ppt_x"/>
                                          </p:val>
                                        </p:tav>
                                      </p:tavLst>
                                    </p:anim>
                                    <p:anim calcmode="lin" valueType="num">
                                      <p:cBhvr>
                                        <p:cTn id="9" dur="1000" fill="hold"/>
                                        <p:tgtEl>
                                          <p:spTgt spid="409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539750" y="2997200"/>
            <a:ext cx="3816350" cy="2808288"/>
          </a:xfrm>
          <a:solidFill>
            <a:srgbClr val="003300"/>
          </a:solidFill>
          <a:ln>
            <a:solidFill>
              <a:schemeClr val="bg1"/>
            </a:solidFill>
            <a:miter lim="800000"/>
            <a:headEnd/>
            <a:tailEnd/>
          </a:ln>
        </p:spPr>
        <p:txBody>
          <a:bodyPr/>
          <a:lstStyle/>
          <a:p>
            <a:pPr eaLnBrk="1" hangingPunct="1">
              <a:lnSpc>
                <a:spcPct val="120000"/>
              </a:lnSpc>
              <a:spcBef>
                <a:spcPct val="0"/>
              </a:spcBef>
              <a:buFontTx/>
              <a:buNone/>
            </a:pPr>
            <a:r>
              <a:rPr kumimoji="1" lang="en-US" altLang="zh-CN" sz="3600" b="1" smtClean="0"/>
              <a:t>   </a:t>
            </a:r>
            <a:r>
              <a:rPr kumimoji="1" lang="zh-CN" altLang="en-US" sz="3600" b="1" smtClean="0">
                <a:solidFill>
                  <a:schemeClr val="bg1"/>
                </a:solidFill>
                <a:ea typeface="幼圆" pitchFamily="49" charset="-122"/>
              </a:rPr>
              <a:t>国家资本主义，就是国家直接控制和支配下的资本主义经济。</a:t>
            </a:r>
          </a:p>
        </p:txBody>
      </p:sp>
      <p:sp>
        <p:nvSpPr>
          <p:cNvPr id="52227" name="Rectangle 4"/>
          <p:cNvSpPr>
            <a:spLocks noChangeArrowheads="1"/>
          </p:cNvSpPr>
          <p:nvPr/>
        </p:nvSpPr>
        <p:spPr bwMode="auto">
          <a:xfrm>
            <a:off x="684213" y="1557338"/>
            <a:ext cx="78486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kumimoji="1" lang="en-US" altLang="zh-CN" sz="2800" b="1" i="0">
                <a:solidFill>
                  <a:schemeClr val="bg1"/>
                </a:solidFill>
                <a:latin typeface="Times New Roman" pitchFamily="18" charset="0"/>
                <a:ea typeface="楷体_GB2312" pitchFamily="49" charset="-122"/>
              </a:rPr>
              <a:t>  </a:t>
            </a:r>
            <a:r>
              <a:rPr kumimoji="1" lang="zh-CN" altLang="en-US" sz="3200" b="1" i="0">
                <a:solidFill>
                  <a:srgbClr val="990000"/>
                </a:solidFill>
                <a:latin typeface="Times New Roman" pitchFamily="18" charset="0"/>
                <a:ea typeface="楷体_GB2312" pitchFamily="49" charset="-122"/>
              </a:rPr>
              <a:t>第二，采取从低级到高级的国家资本主义的过渡形式</a:t>
            </a:r>
            <a:r>
              <a:rPr kumimoji="1" lang="zh-CN" altLang="en-US" sz="3200" i="0">
                <a:solidFill>
                  <a:srgbClr val="990000"/>
                </a:solidFill>
                <a:latin typeface="Times New Roman" pitchFamily="18" charset="0"/>
                <a:ea typeface="楷体_GB2312" pitchFamily="49" charset="-122"/>
              </a:rPr>
              <a:t>。</a:t>
            </a:r>
          </a:p>
        </p:txBody>
      </p:sp>
      <p:pic>
        <p:nvPicPr>
          <p:cNvPr id="52228" name="Picture 11" descr="gaiz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997200"/>
            <a:ext cx="4003675"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6" name="Text Box 12"/>
          <p:cNvSpPr txBox="1">
            <a:spLocks noChangeArrowheads="1"/>
          </p:cNvSpPr>
          <p:nvPr/>
        </p:nvSpPr>
        <p:spPr bwMode="auto">
          <a:xfrm>
            <a:off x="5219700" y="5661025"/>
            <a:ext cx="2736850" cy="376238"/>
          </a:xfrm>
          <a:prstGeom prst="rect">
            <a:avLst/>
          </a:prstGeom>
          <a:solidFill>
            <a:schemeClr val="bg1"/>
          </a:solidFill>
          <a:ln w="9525">
            <a:solidFill>
              <a:srgbClr val="5F5F5F"/>
            </a:solidFill>
            <a:miter lim="800000"/>
            <a:headEnd/>
            <a:tailEnd/>
          </a:ln>
          <a:effectLst>
            <a:outerShdw dist="63500" dir="3187806" algn="ctr" rotWithShape="0">
              <a:schemeClr val="bg2"/>
            </a:outerShdw>
          </a:effectLst>
        </p:spPr>
        <p:txBody>
          <a:bodyPr>
            <a:spAutoFit/>
          </a:bodyPr>
          <a:lstStyle/>
          <a:p>
            <a:pPr algn="ctr">
              <a:defRPr/>
            </a:pP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接受公私合营的工商业者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41987">
                                            <p:bg/>
                                          </p:spTgt>
                                        </p:tgtEl>
                                        <p:attrNameLst>
                                          <p:attrName>style.visibility</p:attrName>
                                        </p:attrNameLst>
                                      </p:cBhvr>
                                      <p:to>
                                        <p:strVal val="visible"/>
                                      </p:to>
                                    </p:set>
                                    <p:anim calcmode="lin" valueType="num">
                                      <p:cBhvr>
                                        <p:cTn id="7" dur="500" fill="hold"/>
                                        <p:tgtEl>
                                          <p:spTgt spid="41987">
                                            <p:bg/>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1987">
                                            <p:bg/>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1987">
                                            <p:bg/>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1987">
                                            <p:bg/>
                                          </p:spTgt>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41987">
                                            <p:txEl>
                                              <p:pRg st="0" end="0"/>
                                            </p:txEl>
                                          </p:spTgt>
                                        </p:tgtEl>
                                        <p:attrNameLst>
                                          <p:attrName>style.visibility</p:attrName>
                                        </p:attrNameLst>
                                      </p:cBhvr>
                                      <p:to>
                                        <p:strVal val="visible"/>
                                      </p:to>
                                    </p:set>
                                    <p:anim calcmode="lin" valueType="num">
                                      <p:cBhvr>
                                        <p:cTn id="15" dur="500" fill="hold"/>
                                        <p:tgtEl>
                                          <p:spTgt spid="41987">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41987">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41987">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4198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3250" name="Text Box 9" descr="浅色竖线"/>
          <p:cNvSpPr txBox="1">
            <a:spLocks noChangeArrowheads="1"/>
          </p:cNvSpPr>
          <p:nvPr/>
        </p:nvSpPr>
        <p:spPr bwMode="auto">
          <a:xfrm>
            <a:off x="539750" y="1052513"/>
            <a:ext cx="5832475" cy="1270000"/>
          </a:xfrm>
          <a:prstGeom prst="rect">
            <a:avLst/>
          </a:prstGeom>
          <a:pattFill prst="ltVert">
            <a:fgClr>
              <a:schemeClr val="accent1"/>
            </a:fgClr>
            <a:bgClr>
              <a:schemeClr val="bg1"/>
            </a:bgClr>
          </a:pattFill>
          <a:ln w="9525">
            <a:solidFill>
              <a:srgbClr val="00800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lnSpc>
                <a:spcPct val="120000"/>
              </a:lnSpc>
              <a:spcBef>
                <a:spcPct val="50000"/>
              </a:spcBef>
            </a:pPr>
            <a:r>
              <a:rPr kumimoji="1" lang="zh-CN" altLang="en-US" sz="3200" b="1" i="0">
                <a:solidFill>
                  <a:srgbClr val="990000"/>
                </a:solidFill>
                <a:latin typeface="Times New Roman" pitchFamily="18" charset="0"/>
                <a:ea typeface="黑体" pitchFamily="49" charset="-122"/>
              </a:rPr>
              <a:t>对资本主义工商业的社会主义改造经历了三个步骤：</a:t>
            </a:r>
          </a:p>
        </p:txBody>
      </p:sp>
      <p:sp>
        <p:nvSpPr>
          <p:cNvPr id="53251" name="Text Box 10"/>
          <p:cNvSpPr txBox="1">
            <a:spLocks noChangeArrowheads="1"/>
          </p:cNvSpPr>
          <p:nvPr/>
        </p:nvSpPr>
        <p:spPr bwMode="auto">
          <a:xfrm>
            <a:off x="-92075" y="178593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endParaRPr kumimoji="1" lang="zh-CN" altLang="zh-CN" sz="3200" i="0">
              <a:solidFill>
                <a:srgbClr val="CC0000"/>
              </a:solidFill>
              <a:latin typeface="华文新魏" pitchFamily="2" charset="-122"/>
              <a:ea typeface="华文新魏" pitchFamily="2" charset="-122"/>
            </a:endParaRPr>
          </a:p>
        </p:txBody>
      </p:sp>
      <p:sp>
        <p:nvSpPr>
          <p:cNvPr id="44045" name="Rectangle 13"/>
          <p:cNvSpPr>
            <a:spLocks noChangeArrowheads="1"/>
          </p:cNvSpPr>
          <p:nvPr/>
        </p:nvSpPr>
        <p:spPr bwMode="auto">
          <a:xfrm>
            <a:off x="539750" y="2420938"/>
            <a:ext cx="4752975" cy="1579562"/>
          </a:xfrm>
          <a:prstGeom prst="rect">
            <a:avLst/>
          </a:prstGeom>
          <a:solidFill>
            <a:schemeClr val="accent1"/>
          </a:solidFill>
          <a:ln w="9525">
            <a:solidFill>
              <a:srgbClr val="FFFF00"/>
            </a:solidFill>
            <a:miter lim="800000"/>
            <a:headEnd/>
            <a:tailEnd/>
          </a:ln>
        </p:spPr>
        <p:txBody>
          <a:bodyPr/>
          <a:lstStyle/>
          <a:p>
            <a:pPr>
              <a:lnSpc>
                <a:spcPct val="120000"/>
              </a:lnSpc>
              <a:spcBef>
                <a:spcPct val="20000"/>
              </a:spcBef>
            </a:pPr>
            <a:r>
              <a:rPr kumimoji="1" lang="en-US" altLang="zh-CN" sz="2800" b="1" i="0"/>
              <a:t> </a:t>
            </a:r>
            <a:r>
              <a:rPr kumimoji="1" lang="zh-CN" altLang="en-US" sz="2800" b="1" i="0"/>
              <a:t>第一步是在</a:t>
            </a:r>
            <a:r>
              <a:rPr kumimoji="1" lang="en-US" altLang="zh-CN" sz="2800" b="1" i="0"/>
              <a:t>1953</a:t>
            </a:r>
            <a:r>
              <a:rPr kumimoji="1" lang="zh-CN" altLang="en-US" sz="2800" b="1" i="0"/>
              <a:t>年以前，主要实行初级形式的国家资本主义。</a:t>
            </a:r>
          </a:p>
        </p:txBody>
      </p:sp>
      <p:sp>
        <p:nvSpPr>
          <p:cNvPr id="44047" name="Rectangle 15"/>
          <p:cNvSpPr>
            <a:spLocks noChangeArrowheads="1"/>
          </p:cNvSpPr>
          <p:nvPr/>
        </p:nvSpPr>
        <p:spPr bwMode="auto">
          <a:xfrm>
            <a:off x="1908175" y="3573463"/>
            <a:ext cx="4464050" cy="1570037"/>
          </a:xfrm>
          <a:prstGeom prst="rect">
            <a:avLst/>
          </a:prstGeom>
          <a:solidFill>
            <a:srgbClr val="800000"/>
          </a:solidFill>
          <a:ln w="9525">
            <a:solidFill>
              <a:srgbClr val="FFFF00"/>
            </a:solidFill>
            <a:miter lim="800000"/>
            <a:headEnd/>
            <a:tailEnd/>
          </a:ln>
        </p:spPr>
        <p:txBody>
          <a:bodyPr/>
          <a:lstStyle/>
          <a:p>
            <a:pPr>
              <a:lnSpc>
                <a:spcPct val="120000"/>
              </a:lnSpc>
              <a:spcBef>
                <a:spcPct val="20000"/>
              </a:spcBef>
            </a:pPr>
            <a:r>
              <a:rPr kumimoji="1" lang="en-US" altLang="zh-CN" sz="2800" b="1" i="0">
                <a:solidFill>
                  <a:schemeClr val="bg1"/>
                </a:solidFill>
              </a:rPr>
              <a:t> </a:t>
            </a:r>
            <a:r>
              <a:rPr kumimoji="1" lang="zh-CN" altLang="en-US" sz="2800" b="1" i="0">
                <a:solidFill>
                  <a:schemeClr val="bg1"/>
                </a:solidFill>
              </a:rPr>
              <a:t>第二步是从</a:t>
            </a:r>
            <a:r>
              <a:rPr kumimoji="1" lang="en-US" altLang="zh-CN" sz="2800" b="1" i="0">
                <a:solidFill>
                  <a:schemeClr val="bg1"/>
                </a:solidFill>
              </a:rPr>
              <a:t>1954</a:t>
            </a:r>
            <a:r>
              <a:rPr kumimoji="1" lang="zh-CN" altLang="en-US" sz="2800" b="1" i="0">
                <a:solidFill>
                  <a:schemeClr val="bg1"/>
                </a:solidFill>
              </a:rPr>
              <a:t>年到</a:t>
            </a:r>
            <a:r>
              <a:rPr kumimoji="1" lang="en-US" altLang="zh-CN" sz="2800" b="1" i="0">
                <a:solidFill>
                  <a:schemeClr val="bg1"/>
                </a:solidFill>
              </a:rPr>
              <a:t>1955</a:t>
            </a:r>
            <a:r>
              <a:rPr kumimoji="1" lang="zh-CN" altLang="en-US" sz="2800" b="1" i="0">
                <a:solidFill>
                  <a:schemeClr val="bg1"/>
                </a:solidFill>
              </a:rPr>
              <a:t>年夏，主要实行个别企业的公私合营。</a:t>
            </a:r>
          </a:p>
        </p:txBody>
      </p:sp>
      <p:sp>
        <p:nvSpPr>
          <p:cNvPr id="44048" name="Rectangle 16"/>
          <p:cNvSpPr>
            <a:spLocks noChangeArrowheads="1"/>
          </p:cNvSpPr>
          <p:nvPr/>
        </p:nvSpPr>
        <p:spPr bwMode="auto">
          <a:xfrm>
            <a:off x="5076825" y="4724400"/>
            <a:ext cx="3744913" cy="1657350"/>
          </a:xfrm>
          <a:prstGeom prst="rect">
            <a:avLst/>
          </a:prstGeom>
          <a:solidFill>
            <a:srgbClr val="800080"/>
          </a:solidFill>
          <a:ln w="9525">
            <a:solidFill>
              <a:srgbClr val="FFFF00"/>
            </a:solidFill>
            <a:miter lim="800000"/>
            <a:headEnd/>
            <a:tailEnd/>
          </a:ln>
        </p:spPr>
        <p:txBody>
          <a:bodyPr/>
          <a:lstStyle/>
          <a:p>
            <a:pPr>
              <a:lnSpc>
                <a:spcPct val="120000"/>
              </a:lnSpc>
              <a:spcBef>
                <a:spcPct val="20000"/>
              </a:spcBef>
            </a:pPr>
            <a:r>
              <a:rPr kumimoji="1" lang="en-US" altLang="zh-CN" sz="2800" b="1" i="0"/>
              <a:t> </a:t>
            </a:r>
            <a:r>
              <a:rPr kumimoji="1" lang="zh-CN" altLang="en-US" sz="2800" b="1" i="0">
                <a:solidFill>
                  <a:schemeClr val="bg1"/>
                </a:solidFill>
              </a:rPr>
              <a:t>第三步是从</a:t>
            </a:r>
            <a:r>
              <a:rPr kumimoji="1" lang="en-US" altLang="zh-CN" sz="2800" b="1" i="0">
                <a:solidFill>
                  <a:schemeClr val="bg1"/>
                </a:solidFill>
              </a:rPr>
              <a:t>1955</a:t>
            </a:r>
            <a:r>
              <a:rPr kumimoji="1" lang="zh-CN" altLang="en-US" sz="2800" b="1" i="0">
                <a:solidFill>
                  <a:schemeClr val="bg1"/>
                </a:solidFill>
              </a:rPr>
              <a:t>年秋到</a:t>
            </a:r>
            <a:r>
              <a:rPr kumimoji="1" lang="en-US" altLang="zh-CN" sz="2800" b="1" i="0">
                <a:solidFill>
                  <a:schemeClr val="bg1"/>
                </a:solidFill>
              </a:rPr>
              <a:t>1956</a:t>
            </a:r>
            <a:r>
              <a:rPr kumimoji="1" lang="zh-CN" altLang="en-US" sz="2800" b="1" i="0">
                <a:solidFill>
                  <a:schemeClr val="bg1"/>
                </a:solidFill>
              </a:rPr>
              <a:t>年，主要实行全行业的公私合营</a:t>
            </a:r>
            <a:r>
              <a:rPr kumimoji="1" lang="zh-CN" altLang="en-US" sz="3200" b="1" i="0">
                <a:solidFill>
                  <a:schemeClr val="bg1"/>
                </a:solidFill>
              </a:rPr>
              <a:t>。</a:t>
            </a:r>
            <a:endParaRPr kumimoji="1" lang="zh-CN" altLang="en-US" sz="2800" b="1" i="0">
              <a:solidFill>
                <a:schemeClr val="bg1"/>
              </a:solidFill>
            </a:endParaRPr>
          </a:p>
        </p:txBody>
      </p:sp>
      <p:pic>
        <p:nvPicPr>
          <p:cNvPr id="53255" name="Picture 20" descr="无标题"/>
          <p:cNvPicPr>
            <a:picLocks noChangeAspect="1" noChangeArrowheads="1"/>
          </p:cNvPicPr>
          <p:nvPr/>
        </p:nvPicPr>
        <p:blipFill>
          <a:blip r:embed="rId3">
            <a:extLst>
              <a:ext uri="{28A0092B-C50C-407E-A947-70E740481C1C}">
                <a14:useLocalDpi xmlns:a14="http://schemas.microsoft.com/office/drawing/2010/main" val="0"/>
              </a:ext>
            </a:extLst>
          </a:blip>
          <a:srcRect l="5940" t="4842" r="5287"/>
          <a:stretch>
            <a:fillRect/>
          </a:stretch>
        </p:blipFill>
        <p:spPr bwMode="auto">
          <a:xfrm>
            <a:off x="6516688" y="1125538"/>
            <a:ext cx="23764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3" name="Text Box 21"/>
          <p:cNvSpPr txBox="1">
            <a:spLocks noChangeArrowheads="1"/>
          </p:cNvSpPr>
          <p:nvPr/>
        </p:nvSpPr>
        <p:spPr bwMode="auto">
          <a:xfrm>
            <a:off x="6516688" y="3429000"/>
            <a:ext cx="2376487" cy="650875"/>
          </a:xfrm>
          <a:prstGeom prst="rect">
            <a:avLst/>
          </a:prstGeom>
          <a:solidFill>
            <a:schemeClr val="bg1"/>
          </a:solidFill>
          <a:ln w="9525">
            <a:solidFill>
              <a:srgbClr val="800000"/>
            </a:solidFill>
            <a:miter lim="800000"/>
            <a:headEnd/>
            <a:tailEnd/>
          </a:ln>
          <a:effectLst/>
        </p:spPr>
        <p:txBody>
          <a:bodyPr>
            <a:spAutoFit/>
          </a:bodyPr>
          <a:lstStyle/>
          <a:p>
            <a:pPr algn="ctr">
              <a:spcBef>
                <a:spcPct val="50000"/>
              </a:spcBef>
              <a:defRPr/>
            </a:pP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毛主席接受北京工商业者的公私合营喜报</a:t>
            </a:r>
          </a:p>
        </p:txBody>
      </p:sp>
      <p:grpSp>
        <p:nvGrpSpPr>
          <p:cNvPr id="2" name="Group 7"/>
          <p:cNvGrpSpPr>
            <a:grpSpLocks/>
          </p:cNvGrpSpPr>
          <p:nvPr/>
        </p:nvGrpSpPr>
        <p:grpSpPr bwMode="auto">
          <a:xfrm>
            <a:off x="428625" y="5214938"/>
            <a:ext cx="4500563" cy="1235075"/>
            <a:chOff x="624" y="1440"/>
            <a:chExt cx="4762" cy="2135"/>
          </a:xfrm>
        </p:grpSpPr>
        <p:pic>
          <p:nvPicPr>
            <p:cNvPr id="11" name="Picture 8" descr="3065"/>
            <p:cNvPicPr>
              <a:picLocks noChangeAspect="1" noChangeArrowheads="1"/>
            </p:cNvPicPr>
            <p:nvPr/>
          </p:nvPicPr>
          <p:blipFill>
            <a:blip r:embed="rId4">
              <a:grayscl/>
            </a:blip>
            <a:srcRect/>
            <a:stretch>
              <a:fillRect/>
            </a:stretch>
          </p:blipFill>
          <p:spPr bwMode="auto">
            <a:xfrm>
              <a:off x="624" y="1440"/>
              <a:ext cx="2988" cy="2135"/>
            </a:xfrm>
            <a:prstGeom prst="rect">
              <a:avLst/>
            </a:prstGeom>
            <a:noFill/>
            <a:effectLst>
              <a:outerShdw dist="71842" dir="2700000" algn="ctr" rotWithShape="0">
                <a:schemeClr val="tx1"/>
              </a:outerShdw>
            </a:effectLst>
          </p:spPr>
        </p:pic>
        <p:sp>
          <p:nvSpPr>
            <p:cNvPr id="53259" name="Text Box 9"/>
            <p:cNvSpPr txBox="1">
              <a:spLocks noChangeArrowheads="1"/>
            </p:cNvSpPr>
            <p:nvPr/>
          </p:nvSpPr>
          <p:spPr bwMode="auto">
            <a:xfrm>
              <a:off x="3793" y="1632"/>
              <a:ext cx="1593" cy="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1600" b="1">
                  <a:latin typeface="Times New Roman" pitchFamily="18" charset="0"/>
                  <a:ea typeface="楷体_GB2312" pitchFamily="49" charset="-122"/>
                </a:rPr>
                <a:t>上海申新纺织公司实行公私合营，欢迎公方代表进厂。</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44045"/>
                                        </p:tgtEl>
                                        <p:attrNameLst>
                                          <p:attrName>style.visibility</p:attrName>
                                        </p:attrNameLst>
                                      </p:cBhvr>
                                      <p:to>
                                        <p:strVal val="visible"/>
                                      </p:to>
                                    </p:set>
                                    <p:anim calcmode="lin" valueType="num">
                                      <p:cBhvr>
                                        <p:cTn id="7" dur="500" decel="50000" fill="hold">
                                          <p:stCondLst>
                                            <p:cond delay="0"/>
                                          </p:stCondLst>
                                        </p:cTn>
                                        <p:tgtEl>
                                          <p:spTgt spid="4404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404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4045"/>
                                        </p:tgtEl>
                                        <p:attrNameLst>
                                          <p:attrName>ppt_w</p:attrName>
                                        </p:attrNameLst>
                                      </p:cBhvr>
                                      <p:tavLst>
                                        <p:tav tm="0">
                                          <p:val>
                                            <p:strVal val="#ppt_w*.05"/>
                                          </p:val>
                                        </p:tav>
                                        <p:tav tm="100000">
                                          <p:val>
                                            <p:strVal val="#ppt_w"/>
                                          </p:val>
                                        </p:tav>
                                      </p:tavLst>
                                    </p:anim>
                                    <p:anim calcmode="lin" valueType="num">
                                      <p:cBhvr>
                                        <p:cTn id="10" dur="1000" fill="hold"/>
                                        <p:tgtEl>
                                          <p:spTgt spid="4404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404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404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404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404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6" fill="hold" grpId="0" nodeType="clickEffect">
                                  <p:stCondLst>
                                    <p:cond delay="0"/>
                                  </p:stCondLst>
                                  <p:childTnLst>
                                    <p:set>
                                      <p:cBhvr>
                                        <p:cTn id="18" dur="1" fill="hold">
                                          <p:stCondLst>
                                            <p:cond delay="0"/>
                                          </p:stCondLst>
                                        </p:cTn>
                                        <p:tgtEl>
                                          <p:spTgt spid="44047"/>
                                        </p:tgtEl>
                                        <p:attrNameLst>
                                          <p:attrName>style.visibility</p:attrName>
                                        </p:attrNameLst>
                                      </p:cBhvr>
                                      <p:to>
                                        <p:strVal val="visible"/>
                                      </p:to>
                                    </p:set>
                                    <p:animEffect transition="in" filter="barn(inHorizontal)">
                                      <p:cBhvr>
                                        <p:cTn id="19" dur="500"/>
                                        <p:tgtEl>
                                          <p:spTgt spid="4404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4048"/>
                                        </p:tgtEl>
                                        <p:attrNameLst>
                                          <p:attrName>style.visibility</p:attrName>
                                        </p:attrNameLst>
                                      </p:cBhvr>
                                      <p:to>
                                        <p:strVal val="visible"/>
                                      </p:to>
                                    </p:set>
                                    <p:animEffect transition="in" filter="circle(in)">
                                      <p:cBhvr>
                                        <p:cTn id="24" dur="2000"/>
                                        <p:tgtEl>
                                          <p:spTgt spid="44048"/>
                                        </p:tgtEl>
                                      </p:cBhvr>
                                    </p:animEffect>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5" grpId="0" animBg="1"/>
      <p:bldP spid="44047" grpId="0" animBg="1"/>
      <p:bldP spid="44048"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ext Box 10"/>
          <p:cNvSpPr txBox="1">
            <a:spLocks noChangeArrowheads="1"/>
          </p:cNvSpPr>
          <p:nvPr/>
        </p:nvSpPr>
        <p:spPr bwMode="auto">
          <a:xfrm>
            <a:off x="-92075" y="178593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endParaRPr kumimoji="1" lang="zh-CN" altLang="zh-CN" sz="3200" i="0">
              <a:solidFill>
                <a:srgbClr val="CC0000"/>
              </a:solidFill>
              <a:latin typeface="华文新魏" pitchFamily="2" charset="-122"/>
              <a:ea typeface="华文新魏" pitchFamily="2" charset="-122"/>
            </a:endParaRPr>
          </a:p>
        </p:txBody>
      </p:sp>
      <p:sp>
        <p:nvSpPr>
          <p:cNvPr id="13" name="Rectangle 5"/>
          <p:cNvSpPr>
            <a:spLocks noChangeArrowheads="1"/>
          </p:cNvSpPr>
          <p:nvPr/>
        </p:nvSpPr>
        <p:spPr bwMode="auto">
          <a:xfrm>
            <a:off x="428625" y="1285875"/>
            <a:ext cx="7993063" cy="579438"/>
          </a:xfrm>
          <a:prstGeom prst="rect">
            <a:avLst/>
          </a:prstGeom>
          <a:solidFill>
            <a:srgbClr val="66FFFF"/>
          </a:solidFill>
          <a:ln w="38100">
            <a:noFill/>
            <a:miter lim="800000"/>
            <a:headEnd/>
            <a:tailEnd/>
          </a:ln>
          <a:effectLst/>
        </p:spPr>
        <p:txBody>
          <a:bodyPr anchor="ctr">
            <a:spAutoFit/>
          </a:bodyPr>
          <a:lstStyle/>
          <a:p>
            <a:pPr>
              <a:defRPr/>
            </a:pPr>
            <a:r>
              <a:rPr kumimoji="1" lang="en-US" altLang="zh-CN" sz="2800" b="1" dirty="0">
                <a:solidFill>
                  <a:srgbClr val="0000FF"/>
                </a:solidFill>
                <a:effectLst>
                  <a:outerShdw blurRad="38100" dist="38100" dir="2700000" algn="tl">
                    <a:srgbClr val="000000"/>
                  </a:outerShdw>
                </a:effectLst>
                <a:latin typeface="Times New Roman" pitchFamily="18" charset="0"/>
                <a:ea typeface="仿宋_GB2312" pitchFamily="49" charset="-122"/>
              </a:rPr>
              <a:t>  </a:t>
            </a:r>
            <a:r>
              <a:rPr kumimoji="1" lang="zh-CN" altLang="en-US" sz="3200" b="1" dirty="0">
                <a:solidFill>
                  <a:srgbClr val="FF0000"/>
                </a:solidFill>
                <a:effectLst>
                  <a:outerShdw blurRad="38100" dist="38100" dir="2700000" algn="tl">
                    <a:srgbClr val="000000"/>
                  </a:outerShdw>
                </a:effectLst>
                <a:latin typeface="Times New Roman" pitchFamily="18" charset="0"/>
                <a:ea typeface="仿宋_GB2312" pitchFamily="49" charset="-122"/>
              </a:rPr>
              <a:t>第一步</a:t>
            </a:r>
            <a:r>
              <a:rPr kumimoji="1" lang="en-US" altLang="zh-CN" sz="3200" b="1" dirty="0">
                <a:solidFill>
                  <a:srgbClr val="FF0000"/>
                </a:solidFill>
                <a:effectLst>
                  <a:outerShdw blurRad="38100" dist="38100" dir="2700000" algn="tl">
                    <a:srgbClr val="000000"/>
                  </a:outerShdw>
                </a:effectLst>
                <a:latin typeface="Times New Roman" pitchFamily="18" charset="0"/>
                <a:ea typeface="仿宋_GB2312" pitchFamily="49" charset="-122"/>
              </a:rPr>
              <a:t>:</a:t>
            </a:r>
            <a:r>
              <a:rPr kumimoji="1" lang="zh-CN" altLang="en-US" sz="3200" b="1" dirty="0">
                <a:solidFill>
                  <a:srgbClr val="FF0000"/>
                </a:solidFill>
                <a:effectLst>
                  <a:outerShdw blurRad="38100" dist="38100" dir="2700000" algn="tl">
                    <a:srgbClr val="000000"/>
                  </a:outerShdw>
                </a:effectLst>
                <a:latin typeface="Times New Roman" pitchFamily="18" charset="0"/>
                <a:ea typeface="仿宋_GB2312" pitchFamily="49" charset="-122"/>
              </a:rPr>
              <a:t>主要实行初级形式的国家资本主义</a:t>
            </a:r>
            <a:r>
              <a:rPr kumimoji="1" lang="zh-CN" altLang="en-US" sz="3200" b="1" dirty="0">
                <a:solidFill>
                  <a:srgbClr val="FF0000"/>
                </a:solidFill>
                <a:latin typeface="Times New Roman" pitchFamily="18" charset="0"/>
                <a:ea typeface="宋体" pitchFamily="2" charset="-122"/>
              </a:rPr>
              <a:t> </a:t>
            </a:r>
          </a:p>
        </p:txBody>
      </p:sp>
      <p:sp>
        <p:nvSpPr>
          <p:cNvPr id="14" name="Rectangle 7"/>
          <p:cNvSpPr>
            <a:spLocks noChangeArrowheads="1"/>
          </p:cNvSpPr>
          <p:nvPr/>
        </p:nvSpPr>
        <p:spPr bwMode="auto">
          <a:xfrm>
            <a:off x="428625" y="5643563"/>
            <a:ext cx="4752975" cy="531812"/>
          </a:xfrm>
          <a:prstGeom prst="rect">
            <a:avLst/>
          </a:prstGeom>
          <a:solidFill>
            <a:srgbClr val="FFFF99"/>
          </a:solidFill>
          <a:ln w="12700">
            <a:solidFill>
              <a:srgbClr val="FF0000"/>
            </a:solidFill>
            <a:miter lim="800000"/>
            <a:headEnd/>
            <a:tailEnd/>
          </a:ln>
          <a:effectLst/>
        </p:spPr>
        <p:txBody>
          <a:bodyPr anchor="ctr">
            <a:spAutoFit/>
          </a:bodyPr>
          <a:lstStyle/>
          <a:p>
            <a:pPr>
              <a:defRPr/>
            </a:pPr>
            <a:r>
              <a:rPr kumimoji="1" lang="en-US" altLang="zh-CN" sz="2800" b="1" i="0" dirty="0">
                <a:solidFill>
                  <a:srgbClr val="CC9900"/>
                </a:solidFill>
                <a:effectLst>
                  <a:outerShdw blurRad="38100" dist="38100" dir="2700000" algn="tl">
                    <a:srgbClr val="000000"/>
                  </a:outerShdw>
                </a:effectLst>
                <a:latin typeface="Times New Roman" pitchFamily="18" charset="0"/>
                <a:ea typeface="楷体_GB2312" pitchFamily="49" charset="-122"/>
              </a:rPr>
              <a:t>  </a:t>
            </a:r>
            <a:r>
              <a:rPr kumimoji="1" lang="zh-CN" altLang="en-US" sz="2800" b="1" i="0" dirty="0">
                <a:effectLst>
                  <a:outerShdw blurRad="38100" dist="38100" dir="2700000" algn="tl">
                    <a:srgbClr val="FFFFFF"/>
                  </a:outerShdw>
                </a:effectLst>
                <a:latin typeface="Times New Roman" pitchFamily="18" charset="0"/>
                <a:ea typeface="楷体_GB2312" pitchFamily="49" charset="-122"/>
              </a:rPr>
              <a:t>企业具有了社会主义的因素</a:t>
            </a:r>
            <a:r>
              <a:rPr kumimoji="1" lang="zh-CN" altLang="en-US" sz="2800" b="1" i="0" dirty="0">
                <a:latin typeface="Times New Roman" pitchFamily="18" charset="0"/>
                <a:ea typeface="宋体" pitchFamily="2" charset="-122"/>
              </a:rPr>
              <a:t> </a:t>
            </a:r>
          </a:p>
        </p:txBody>
      </p:sp>
      <p:sp>
        <p:nvSpPr>
          <p:cNvPr id="15" name="Text Box 16"/>
          <p:cNvSpPr txBox="1">
            <a:spLocks noChangeArrowheads="1"/>
          </p:cNvSpPr>
          <p:nvPr/>
        </p:nvSpPr>
        <p:spPr bwMode="auto">
          <a:xfrm>
            <a:off x="428625" y="2071688"/>
            <a:ext cx="7991475"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r>
              <a:rPr kumimoji="1" lang="zh-CN" altLang="en-US" sz="3200" b="1" i="0">
                <a:latin typeface="Times New Roman" pitchFamily="18" charset="0"/>
                <a:ea typeface="楷体_GB2312" pitchFamily="49" charset="-122"/>
              </a:rPr>
              <a:t>初级形式的国家资本主义有</a:t>
            </a:r>
            <a:r>
              <a:rPr kumimoji="1" lang="zh-CN" altLang="en-US" sz="3200" b="1" i="0">
                <a:solidFill>
                  <a:srgbClr val="0017F0"/>
                </a:solidFill>
                <a:latin typeface="Times New Roman" pitchFamily="18" charset="0"/>
                <a:ea typeface="楷体_GB2312" pitchFamily="49" charset="-122"/>
              </a:rPr>
              <a:t>委托加工</a:t>
            </a:r>
            <a:r>
              <a:rPr kumimoji="1" lang="zh-CN" altLang="en-US" sz="3200" b="1" i="0">
                <a:latin typeface="Times New Roman" pitchFamily="18" charset="0"/>
                <a:ea typeface="楷体_GB2312" pitchFamily="49" charset="-122"/>
              </a:rPr>
              <a:t>、</a:t>
            </a:r>
            <a:r>
              <a:rPr kumimoji="1" lang="zh-CN" altLang="en-US" sz="3200" b="1" i="0">
                <a:solidFill>
                  <a:srgbClr val="0017F0"/>
                </a:solidFill>
                <a:latin typeface="Times New Roman" pitchFamily="18" charset="0"/>
                <a:ea typeface="楷体_GB2312" pitchFamily="49" charset="-122"/>
              </a:rPr>
              <a:t>计划订货</a:t>
            </a:r>
            <a:r>
              <a:rPr kumimoji="1" lang="zh-CN" altLang="en-US" sz="3200" b="1" i="0">
                <a:latin typeface="Times New Roman" pitchFamily="18" charset="0"/>
                <a:ea typeface="楷体_GB2312" pitchFamily="49" charset="-122"/>
              </a:rPr>
              <a:t>、</a:t>
            </a:r>
            <a:r>
              <a:rPr kumimoji="1" lang="zh-CN" altLang="en-US" sz="3200" b="1" i="0">
                <a:solidFill>
                  <a:srgbClr val="0017F0"/>
                </a:solidFill>
                <a:latin typeface="Times New Roman" pitchFamily="18" charset="0"/>
                <a:ea typeface="楷体_GB2312" pitchFamily="49" charset="-122"/>
              </a:rPr>
              <a:t>统购统销</a:t>
            </a:r>
            <a:r>
              <a:rPr kumimoji="1" lang="zh-CN" altLang="en-US" sz="3200" b="1" i="0">
                <a:latin typeface="Times New Roman" pitchFamily="18" charset="0"/>
                <a:ea typeface="楷体_GB2312" pitchFamily="49" charset="-122"/>
              </a:rPr>
              <a:t>、</a:t>
            </a:r>
            <a:r>
              <a:rPr kumimoji="1" lang="zh-CN" altLang="en-US" sz="3200" b="1" i="0">
                <a:solidFill>
                  <a:srgbClr val="0017F0"/>
                </a:solidFill>
                <a:latin typeface="Times New Roman" pitchFamily="18" charset="0"/>
                <a:ea typeface="楷体_GB2312" pitchFamily="49" charset="-122"/>
              </a:rPr>
              <a:t>委托经销代销</a:t>
            </a:r>
            <a:r>
              <a:rPr kumimoji="1" lang="zh-CN" altLang="en-US" sz="3200" b="1" i="0">
                <a:latin typeface="Times New Roman" pitchFamily="18" charset="0"/>
                <a:ea typeface="楷体_GB2312" pitchFamily="49" charset="-122"/>
              </a:rPr>
              <a:t>等。 </a:t>
            </a:r>
          </a:p>
        </p:txBody>
      </p:sp>
      <p:grpSp>
        <p:nvGrpSpPr>
          <p:cNvPr id="2" name="Group 17"/>
          <p:cNvGrpSpPr>
            <a:grpSpLocks/>
          </p:cNvGrpSpPr>
          <p:nvPr/>
        </p:nvGrpSpPr>
        <p:grpSpPr bwMode="auto">
          <a:xfrm>
            <a:off x="428625" y="3286125"/>
            <a:ext cx="8424863" cy="2143125"/>
            <a:chOff x="1104" y="1248"/>
            <a:chExt cx="3792" cy="2688"/>
          </a:xfrm>
        </p:grpSpPr>
        <p:grpSp>
          <p:nvGrpSpPr>
            <p:cNvPr id="54279" name="Group 18"/>
            <p:cNvGrpSpPr>
              <a:grpSpLocks/>
            </p:cNvGrpSpPr>
            <p:nvPr/>
          </p:nvGrpSpPr>
          <p:grpSpPr bwMode="auto">
            <a:xfrm>
              <a:off x="1104" y="1248"/>
              <a:ext cx="1824" cy="2688"/>
              <a:chOff x="1008" y="1248"/>
              <a:chExt cx="1968" cy="2784"/>
            </a:xfrm>
          </p:grpSpPr>
          <p:sp>
            <p:nvSpPr>
              <p:cNvPr id="19" name="Rectangle 19"/>
              <p:cNvSpPr>
                <a:spLocks noChangeArrowheads="1"/>
              </p:cNvSpPr>
              <p:nvPr/>
            </p:nvSpPr>
            <p:spPr bwMode="auto">
              <a:xfrm>
                <a:off x="1008" y="1248"/>
                <a:ext cx="1968" cy="2784"/>
              </a:xfrm>
              <a:prstGeom prst="rect">
                <a:avLst/>
              </a:prstGeom>
              <a:solidFill>
                <a:srgbClr val="FFFFFF"/>
              </a:solidFill>
              <a:ln w="9525">
                <a:noFill/>
                <a:miter lim="800000"/>
                <a:headEnd/>
                <a:tailEnd/>
              </a:ln>
              <a:effectLst>
                <a:outerShdw dist="71842" dir="2700000" algn="ctr" rotWithShape="0">
                  <a:schemeClr val="tx1"/>
                </a:outerShdw>
              </a:effectLst>
            </p:spPr>
            <p:txBody>
              <a:bodyPr wrap="none" anchor="ctr"/>
              <a:lstStyle/>
              <a:p>
                <a:pPr>
                  <a:defRPr/>
                </a:pPr>
                <a:endParaRPr lang="zh-CN" altLang="en-US">
                  <a:ea typeface="宋体" pitchFamily="2" charset="-122"/>
                </a:endParaRPr>
              </a:p>
            </p:txBody>
          </p:sp>
          <p:pic>
            <p:nvPicPr>
              <p:cNvPr id="54282" name="Picture 20" descr="3002"/>
              <p:cNvPicPr>
                <a:picLocks noChangeAspect="1" noChangeArrowheads="1"/>
              </p:cNvPicPr>
              <p:nvPr/>
            </p:nvPicPr>
            <p:blipFill>
              <a:blip r:embed="rId3">
                <a:lum bright="-18000" contrast="66000"/>
                <a:grayscl/>
                <a:extLst>
                  <a:ext uri="{28A0092B-C50C-407E-A947-70E740481C1C}">
                    <a14:useLocalDpi xmlns:a14="http://schemas.microsoft.com/office/drawing/2010/main" val="0"/>
                  </a:ext>
                </a:extLst>
              </a:blip>
              <a:srcRect/>
              <a:stretch>
                <a:fillRect/>
              </a:stretch>
            </p:blipFill>
            <p:spPr bwMode="auto">
              <a:xfrm>
                <a:off x="1056" y="1296"/>
                <a:ext cx="1872"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280" name="Text Box 21"/>
            <p:cNvSpPr txBox="1">
              <a:spLocks noChangeArrowheads="1"/>
            </p:cNvSpPr>
            <p:nvPr/>
          </p:nvSpPr>
          <p:spPr bwMode="auto">
            <a:xfrm>
              <a:off x="3120" y="1636"/>
              <a:ext cx="1776" cy="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r>
                <a:rPr kumimoji="1" lang="en-US" altLang="zh-CN" sz="2400" b="1">
                  <a:latin typeface="Times New Roman" pitchFamily="18" charset="0"/>
                  <a:ea typeface="楷体_GB2312" pitchFamily="49" charset="-122"/>
                </a:rPr>
                <a:t>    </a:t>
              </a:r>
              <a:r>
                <a:rPr kumimoji="1" lang="zh-CN" altLang="en-US" sz="3200" b="1">
                  <a:latin typeface="Times New Roman" pitchFamily="18" charset="0"/>
                  <a:ea typeface="楷体_GB2312" pitchFamily="49" charset="-122"/>
                </a:rPr>
                <a:t>华北区百货公司等单位向私营企业的订货档案。</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a:xfrm>
            <a:off x="395288" y="1285875"/>
            <a:ext cx="8281987" cy="1643063"/>
          </a:xfrm>
          <a:solidFill>
            <a:srgbClr val="FF0000"/>
          </a:solidFill>
        </p:spPr>
        <p:txBody>
          <a:bodyPr/>
          <a:lstStyle/>
          <a:p>
            <a:pPr eaLnBrk="1" hangingPunct="1"/>
            <a:r>
              <a:rPr lang="zh-CN" altLang="en-US" b="1" smtClean="0">
                <a:solidFill>
                  <a:srgbClr val="FFFF00"/>
                </a:solidFill>
                <a:latin typeface="黑体" pitchFamily="49" charset="-122"/>
                <a:ea typeface="黑体" pitchFamily="49" charset="-122"/>
              </a:rPr>
              <a:t>第一节 </a:t>
            </a:r>
            <a:br>
              <a:rPr lang="zh-CN" altLang="en-US" b="1" smtClean="0">
                <a:solidFill>
                  <a:srgbClr val="FFFF00"/>
                </a:solidFill>
                <a:latin typeface="黑体" pitchFamily="49" charset="-122"/>
                <a:ea typeface="黑体" pitchFamily="49" charset="-122"/>
              </a:rPr>
            </a:br>
            <a:r>
              <a:rPr lang="zh-CN" altLang="en-US" b="1" smtClean="0">
                <a:solidFill>
                  <a:srgbClr val="FFFF00"/>
                </a:solidFill>
                <a:latin typeface="黑体" pitchFamily="49" charset="-122"/>
                <a:ea typeface="黑体" pitchFamily="49" charset="-122"/>
              </a:rPr>
              <a:t>从新民主主义到社会主义的转变</a:t>
            </a:r>
          </a:p>
        </p:txBody>
      </p:sp>
      <p:sp>
        <p:nvSpPr>
          <p:cNvPr id="5130" name="Rectangle 10"/>
          <p:cNvSpPr>
            <a:spLocks noChangeArrowheads="1"/>
          </p:cNvSpPr>
          <p:nvPr/>
        </p:nvSpPr>
        <p:spPr bwMode="auto">
          <a:xfrm>
            <a:off x="468313" y="3068638"/>
            <a:ext cx="8208962" cy="1439862"/>
          </a:xfrm>
          <a:prstGeom prst="rect">
            <a:avLst/>
          </a:prstGeom>
          <a:solidFill>
            <a:schemeClr val="bg1"/>
          </a:solidFill>
          <a:ln w="38100">
            <a:solidFill>
              <a:srgbClr val="800000"/>
            </a:solidFill>
            <a:miter lim="800000"/>
            <a:headEnd/>
            <a:tailEnd/>
          </a:ln>
        </p:spPr>
        <p:txBody>
          <a:bodyPr/>
          <a:lstStyle/>
          <a:p>
            <a:pPr marL="342900" indent="-342900">
              <a:lnSpc>
                <a:spcPct val="120000"/>
              </a:lnSpc>
              <a:spcBef>
                <a:spcPct val="20000"/>
              </a:spcBef>
              <a:buFontTx/>
              <a:buChar char="•"/>
            </a:pPr>
            <a:r>
              <a:rPr lang="zh-CN" altLang="en-US" sz="3200" b="1" i="0">
                <a:solidFill>
                  <a:schemeClr val="accent2"/>
                </a:solidFill>
                <a:latin typeface="黑体" pitchFamily="49" charset="-122"/>
                <a:ea typeface="黑体" pitchFamily="49" charset="-122"/>
              </a:rPr>
              <a:t>一、</a:t>
            </a:r>
            <a:r>
              <a:rPr lang="zh-CN" altLang="en-US" sz="3200" b="1" i="0">
                <a:solidFill>
                  <a:schemeClr val="accent2"/>
                </a:solidFill>
                <a:effectLst>
                  <a:outerShdw blurRad="38100" dist="38100" dir="2700000" algn="tl">
                    <a:srgbClr val="C0C0C0"/>
                  </a:outerShdw>
                </a:effectLst>
                <a:latin typeface="黑体" pitchFamily="49" charset="-122"/>
                <a:ea typeface="黑体" pitchFamily="49" charset="-122"/>
              </a:rPr>
              <a:t>新民主主义社会是一个过渡性的社会</a:t>
            </a:r>
            <a:endParaRPr lang="zh-CN" altLang="en-US" sz="3200" b="1" i="0">
              <a:solidFill>
                <a:schemeClr val="accent2"/>
              </a:solidFill>
              <a:latin typeface="黑体" pitchFamily="49" charset="-122"/>
              <a:ea typeface="黑体" pitchFamily="49" charset="-122"/>
            </a:endParaRPr>
          </a:p>
          <a:p>
            <a:pPr marL="342900" indent="-342900">
              <a:lnSpc>
                <a:spcPct val="120000"/>
              </a:lnSpc>
              <a:spcBef>
                <a:spcPct val="20000"/>
              </a:spcBef>
              <a:buFontTx/>
              <a:buChar char="•"/>
            </a:pPr>
            <a:r>
              <a:rPr lang="zh-CN" altLang="en-US" sz="3200" b="1" i="0">
                <a:solidFill>
                  <a:schemeClr val="accent2"/>
                </a:solidFill>
                <a:effectLst>
                  <a:outerShdw blurRad="38100" dist="38100" dir="2700000" algn="tl">
                    <a:srgbClr val="C0C0C0"/>
                  </a:outerShdw>
                </a:effectLst>
                <a:latin typeface="黑体" pitchFamily="49" charset="-122"/>
                <a:ea typeface="黑体" pitchFamily="49" charset="-122"/>
              </a:rPr>
              <a:t>二、党在过渡时期的总路线及其理论依据</a:t>
            </a:r>
          </a:p>
        </p:txBody>
      </p:sp>
      <p:pic>
        <p:nvPicPr>
          <p:cNvPr id="9220" name="Picture 12" descr="002b"/>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3357563"/>
            <a:ext cx="3429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13" descr="002b"/>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4005263"/>
            <a:ext cx="3429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4" descr="图片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581525"/>
            <a:ext cx="2808287"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5" name="Rectangle 15"/>
          <p:cNvSpPr>
            <a:spLocks noChangeArrowheads="1"/>
          </p:cNvSpPr>
          <p:nvPr/>
        </p:nvSpPr>
        <p:spPr bwMode="auto">
          <a:xfrm>
            <a:off x="468313" y="6165850"/>
            <a:ext cx="2808287" cy="396875"/>
          </a:xfrm>
          <a:prstGeom prst="rect">
            <a:avLst/>
          </a:prstGeom>
          <a:solidFill>
            <a:schemeClr val="bg1"/>
          </a:solidFill>
          <a:ln w="76200" algn="ctr">
            <a:noFill/>
            <a:miter lim="800000"/>
            <a:headEnd/>
            <a:tailEnd/>
          </a:ln>
          <a:effectLst>
            <a:outerShdw dist="17961" dir="2700000" algn="ctr" rotWithShape="0">
              <a:schemeClr val="tx2"/>
            </a:outerShdw>
          </a:effectLst>
        </p:spPr>
        <p:txBody>
          <a:bodyPr anchor="ctr">
            <a:spAutoFit/>
          </a:bodyPr>
          <a:lstStyle/>
          <a:p>
            <a:pPr algn="ctr">
              <a:tabLst>
                <a:tab pos="5715000" algn="l"/>
              </a:tabLst>
              <a:defRPr/>
            </a:pPr>
            <a:r>
              <a:rPr kumimoji="1" lang="en-US" altLang="zh-CN" sz="2000" b="1" i="0">
                <a:solidFill>
                  <a:schemeClr val="tx2"/>
                </a:solidFill>
                <a:latin typeface="黑体" pitchFamily="49" charset="-122"/>
                <a:ea typeface="黑体" pitchFamily="49" charset="-122"/>
              </a:rPr>
              <a:t>1949</a:t>
            </a:r>
            <a:r>
              <a:rPr kumimoji="1" lang="zh-CN" altLang="en-US" sz="2000" b="1" i="0">
                <a:solidFill>
                  <a:schemeClr val="tx2"/>
                </a:solidFill>
                <a:latin typeface="黑体" pitchFamily="49" charset="-122"/>
                <a:ea typeface="黑体" pitchFamily="49" charset="-122"/>
              </a:rPr>
              <a:t>年政协会议筹委会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2" name="Text Box 10"/>
          <p:cNvSpPr txBox="1">
            <a:spLocks noChangeArrowheads="1"/>
          </p:cNvSpPr>
          <p:nvPr/>
        </p:nvSpPr>
        <p:spPr bwMode="auto">
          <a:xfrm>
            <a:off x="-92075" y="178593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endParaRPr kumimoji="1" lang="zh-CN" altLang="zh-CN" sz="3200" i="0">
              <a:solidFill>
                <a:srgbClr val="CC0000"/>
              </a:solidFill>
              <a:latin typeface="华文新魏" pitchFamily="2" charset="-122"/>
              <a:ea typeface="华文新魏" pitchFamily="2" charset="-122"/>
            </a:endParaRPr>
          </a:p>
        </p:txBody>
      </p:sp>
      <p:sp>
        <p:nvSpPr>
          <p:cNvPr id="11" name="Rectangle 3"/>
          <p:cNvSpPr>
            <a:spLocks noChangeArrowheads="1"/>
          </p:cNvSpPr>
          <p:nvPr/>
        </p:nvSpPr>
        <p:spPr bwMode="auto">
          <a:xfrm>
            <a:off x="285750" y="1189038"/>
            <a:ext cx="2989263" cy="5002212"/>
          </a:xfrm>
          <a:prstGeom prst="rect">
            <a:avLst/>
          </a:prstGeom>
          <a:solidFill>
            <a:schemeClr val="bg1"/>
          </a:solidFill>
          <a:ln w="12700">
            <a:solidFill>
              <a:srgbClr val="009900"/>
            </a:solidFill>
            <a:miter lim="800000"/>
            <a:headEnd/>
            <a:tailEnd/>
          </a:ln>
        </p:spPr>
        <p:txBody>
          <a:bodyPr anchor="ctr">
            <a:spAutoFit/>
          </a:bodyPr>
          <a:lstStyle/>
          <a:p>
            <a:pPr>
              <a:lnSpc>
                <a:spcPct val="110000"/>
              </a:lnSpc>
            </a:pPr>
            <a:r>
              <a:rPr kumimoji="1" lang="en-US" altLang="zh-CN" sz="3600" b="1">
                <a:solidFill>
                  <a:srgbClr val="0000FF"/>
                </a:solidFill>
                <a:latin typeface="Times New Roman" pitchFamily="18" charset="0"/>
                <a:ea typeface="楷体_GB2312" pitchFamily="49" charset="-122"/>
              </a:rPr>
              <a:t>   </a:t>
            </a:r>
            <a:r>
              <a:rPr kumimoji="1" lang="zh-CN" altLang="en-US" sz="3600" b="1" i="0">
                <a:solidFill>
                  <a:srgbClr val="0000FF"/>
                </a:solidFill>
                <a:latin typeface="Times New Roman" pitchFamily="18" charset="0"/>
                <a:ea typeface="楷体_GB2312" pitchFamily="49" charset="-122"/>
              </a:rPr>
              <a:t>这</a:t>
            </a:r>
            <a:r>
              <a:rPr kumimoji="1" lang="zh-CN" altLang="en-US" sz="3200" b="1" i="0">
                <a:solidFill>
                  <a:srgbClr val="009900"/>
                </a:solidFill>
                <a:latin typeface="Times New Roman" pitchFamily="18" charset="0"/>
                <a:ea typeface="楷体_GB2312" pitchFamily="49" charset="-122"/>
              </a:rPr>
              <a:t>些企业的利润，按国家所得税、企业公积金、工人福利费、资方红利四个方面进行分配，即当时所说的</a:t>
            </a:r>
            <a:r>
              <a:rPr kumimoji="1" lang="zh-CN" altLang="en-US" sz="3200" b="1" i="0">
                <a:solidFill>
                  <a:srgbClr val="0000FF"/>
                </a:solidFill>
                <a:latin typeface="Times New Roman" pitchFamily="18" charset="0"/>
                <a:ea typeface="楷体_GB2312" pitchFamily="49" charset="-122"/>
              </a:rPr>
              <a:t>“四马分肥”。</a:t>
            </a:r>
            <a:r>
              <a:rPr kumimoji="1" lang="zh-CN" altLang="en-US" sz="3200" b="1" i="0">
                <a:solidFill>
                  <a:srgbClr val="0000FF"/>
                </a:solidFill>
                <a:latin typeface="Times New Roman" pitchFamily="18" charset="0"/>
              </a:rPr>
              <a:t> </a:t>
            </a:r>
          </a:p>
        </p:txBody>
      </p:sp>
      <p:grpSp>
        <p:nvGrpSpPr>
          <p:cNvPr id="2" name="Group 6"/>
          <p:cNvGrpSpPr>
            <a:grpSpLocks/>
          </p:cNvGrpSpPr>
          <p:nvPr/>
        </p:nvGrpSpPr>
        <p:grpSpPr bwMode="auto">
          <a:xfrm>
            <a:off x="2966870" y="3485604"/>
            <a:ext cx="6126498" cy="2766517"/>
            <a:chOff x="512" y="1050"/>
            <a:chExt cx="3872" cy="1564"/>
          </a:xfrm>
        </p:grpSpPr>
        <p:graphicFrame>
          <p:nvGraphicFramePr>
            <p:cNvPr id="3" name="Object 7"/>
            <p:cNvGraphicFramePr>
              <a:graphicFrameLocks noChangeAspect="1"/>
            </p:cNvGraphicFramePr>
            <p:nvPr/>
          </p:nvGraphicFramePr>
          <p:xfrm>
            <a:off x="512" y="1050"/>
            <a:ext cx="3872" cy="1564"/>
          </p:xfrm>
          <a:graphic>
            <a:graphicData uri="http://schemas.openxmlformats.org/drawingml/2006/chart">
              <c:chart xmlns:c="http://schemas.openxmlformats.org/drawingml/2006/chart" xmlns:r="http://schemas.openxmlformats.org/officeDocument/2006/relationships" r:id="rId3"/>
            </a:graphicData>
          </a:graphic>
        </p:graphicFrame>
        <p:sp>
          <p:nvSpPr>
            <p:cNvPr id="2056" name="Text Box 8"/>
            <p:cNvSpPr txBox="1">
              <a:spLocks noChangeArrowheads="1"/>
            </p:cNvSpPr>
            <p:nvPr/>
          </p:nvSpPr>
          <p:spPr bwMode="auto">
            <a:xfrm>
              <a:off x="3216" y="1066"/>
              <a:ext cx="1012" cy="25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spcBef>
                  <a:spcPct val="50000"/>
                </a:spcBef>
              </a:pPr>
              <a:r>
                <a:rPr kumimoji="1" lang="zh-CN" altLang="en-US" sz="2400" b="1">
                  <a:solidFill>
                    <a:srgbClr val="FF0000"/>
                  </a:solidFill>
                  <a:latin typeface="Times New Roman" pitchFamily="18" charset="0"/>
                  <a:ea typeface="楷体_GB2312" pitchFamily="49" charset="-122"/>
                </a:rPr>
                <a:t>国家税收</a:t>
              </a:r>
            </a:p>
          </p:txBody>
        </p:sp>
        <p:sp>
          <p:nvSpPr>
            <p:cNvPr id="2057" name="Text Box 9"/>
            <p:cNvSpPr txBox="1">
              <a:spLocks noChangeArrowheads="1"/>
            </p:cNvSpPr>
            <p:nvPr/>
          </p:nvSpPr>
          <p:spPr bwMode="auto">
            <a:xfrm>
              <a:off x="2784" y="2172"/>
              <a:ext cx="1043" cy="259"/>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spcBef>
                  <a:spcPct val="50000"/>
                </a:spcBef>
              </a:pPr>
              <a:r>
                <a:rPr kumimoji="1" lang="zh-CN" altLang="en-US" sz="2400" b="1">
                  <a:solidFill>
                    <a:srgbClr val="FF0000"/>
                  </a:solidFill>
                  <a:latin typeface="Times New Roman" pitchFamily="18" charset="0"/>
                  <a:ea typeface="楷体_GB2312" pitchFamily="49" charset="-122"/>
                </a:rPr>
                <a:t>职工福利</a:t>
              </a:r>
            </a:p>
          </p:txBody>
        </p:sp>
        <p:sp>
          <p:nvSpPr>
            <p:cNvPr id="2058" name="Text Box 10"/>
            <p:cNvSpPr txBox="1">
              <a:spLocks noChangeArrowheads="1"/>
            </p:cNvSpPr>
            <p:nvPr/>
          </p:nvSpPr>
          <p:spPr bwMode="auto">
            <a:xfrm>
              <a:off x="785" y="2171"/>
              <a:ext cx="1087" cy="22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2000" b="1">
                  <a:solidFill>
                    <a:srgbClr val="FF0000"/>
                  </a:solidFill>
                  <a:latin typeface="Times New Roman" pitchFamily="18" charset="0"/>
                  <a:ea typeface="楷体_GB2312" pitchFamily="49" charset="-122"/>
                </a:rPr>
                <a:t>企业公积金</a:t>
              </a:r>
            </a:p>
          </p:txBody>
        </p:sp>
        <p:sp>
          <p:nvSpPr>
            <p:cNvPr id="2059" name="Text Box 11"/>
            <p:cNvSpPr txBox="1">
              <a:spLocks noChangeArrowheads="1"/>
            </p:cNvSpPr>
            <p:nvPr/>
          </p:nvSpPr>
          <p:spPr bwMode="auto">
            <a:xfrm>
              <a:off x="1151" y="1066"/>
              <a:ext cx="1245" cy="25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spcBef>
                  <a:spcPct val="50000"/>
                </a:spcBef>
              </a:pPr>
              <a:r>
                <a:rPr kumimoji="1" lang="zh-CN" altLang="en-US" sz="2400" b="1">
                  <a:solidFill>
                    <a:srgbClr val="FF0000"/>
                  </a:solidFill>
                  <a:latin typeface="Times New Roman" pitchFamily="18" charset="0"/>
                  <a:ea typeface="楷体_GB2312" pitchFamily="49" charset="-122"/>
                </a:rPr>
                <a:t>资本家红利</a:t>
              </a:r>
            </a:p>
          </p:txBody>
        </p:sp>
      </p:grpSp>
      <p:sp>
        <p:nvSpPr>
          <p:cNvPr id="24" name="Text Box 12"/>
          <p:cNvSpPr txBox="1">
            <a:spLocks noChangeArrowheads="1"/>
          </p:cNvSpPr>
          <p:nvPr/>
        </p:nvSpPr>
        <p:spPr bwMode="auto">
          <a:xfrm>
            <a:off x="4787900" y="1341438"/>
            <a:ext cx="3700463" cy="18002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2800" b="1">
                <a:latin typeface="楷体_GB2312" pitchFamily="49" charset="-122"/>
                <a:ea typeface="楷体_GB2312" pitchFamily="49" charset="-122"/>
              </a:rPr>
              <a:t>国家税收：</a:t>
            </a:r>
            <a:r>
              <a:rPr kumimoji="1" lang="en-US" altLang="zh-CN" sz="2800" b="1">
                <a:latin typeface="楷体_GB2312" pitchFamily="49" charset="-122"/>
                <a:ea typeface="楷体_GB2312" pitchFamily="49" charset="-122"/>
              </a:rPr>
              <a:t>34.5%</a:t>
            </a:r>
          </a:p>
          <a:p>
            <a:pPr eaLnBrk="1" hangingPunct="1"/>
            <a:r>
              <a:rPr kumimoji="1" lang="zh-CN" altLang="en-US" sz="2800" b="1">
                <a:latin typeface="楷体_GB2312" pitchFamily="49" charset="-122"/>
                <a:ea typeface="楷体_GB2312" pitchFamily="49" charset="-122"/>
              </a:rPr>
              <a:t>职工福利：</a:t>
            </a:r>
            <a:r>
              <a:rPr kumimoji="1" lang="en-US" altLang="zh-CN" sz="2800" b="1">
                <a:latin typeface="楷体_GB2312" pitchFamily="49" charset="-122"/>
                <a:ea typeface="楷体_GB2312" pitchFamily="49" charset="-122"/>
              </a:rPr>
              <a:t>15%</a:t>
            </a:r>
          </a:p>
          <a:p>
            <a:pPr eaLnBrk="1" hangingPunct="1"/>
            <a:r>
              <a:rPr kumimoji="1" lang="zh-CN" altLang="en-US" sz="2800" b="1">
                <a:latin typeface="楷体_GB2312" pitchFamily="49" charset="-122"/>
                <a:ea typeface="楷体_GB2312" pitchFamily="49" charset="-122"/>
              </a:rPr>
              <a:t>企业公积金：</a:t>
            </a:r>
            <a:r>
              <a:rPr kumimoji="1" lang="en-US" altLang="zh-CN" sz="2800" b="1">
                <a:latin typeface="楷体_GB2312" pitchFamily="49" charset="-122"/>
                <a:ea typeface="楷体_GB2312" pitchFamily="49" charset="-122"/>
              </a:rPr>
              <a:t>30%</a:t>
            </a:r>
          </a:p>
          <a:p>
            <a:pPr eaLnBrk="1" hangingPunct="1"/>
            <a:r>
              <a:rPr kumimoji="1" lang="zh-CN" altLang="en-US" sz="2800" b="1">
                <a:latin typeface="楷体_GB2312" pitchFamily="49" charset="-122"/>
                <a:ea typeface="楷体_GB2312" pitchFamily="49" charset="-122"/>
              </a:rPr>
              <a:t>资本家红利：</a:t>
            </a:r>
            <a:r>
              <a:rPr kumimoji="1" lang="en-US" altLang="zh-CN" sz="2800" b="1">
                <a:latin typeface="楷体_GB2312" pitchFamily="49" charset="-122"/>
                <a:ea typeface="楷体_GB2312" pitchFamily="49" charset="-122"/>
              </a:rPr>
              <a:t>20.5%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5298" name="Text Box 10"/>
          <p:cNvSpPr txBox="1">
            <a:spLocks noChangeArrowheads="1"/>
          </p:cNvSpPr>
          <p:nvPr/>
        </p:nvSpPr>
        <p:spPr bwMode="auto">
          <a:xfrm>
            <a:off x="-92075" y="178593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endParaRPr kumimoji="1" lang="zh-CN" altLang="zh-CN" sz="3200" i="0">
              <a:solidFill>
                <a:srgbClr val="CC0000"/>
              </a:solidFill>
              <a:latin typeface="华文新魏" pitchFamily="2" charset="-122"/>
              <a:ea typeface="华文新魏" pitchFamily="2" charset="-122"/>
            </a:endParaRPr>
          </a:p>
        </p:txBody>
      </p:sp>
      <p:sp>
        <p:nvSpPr>
          <p:cNvPr id="12" name="Rectangle 4"/>
          <p:cNvSpPr>
            <a:spLocks noChangeArrowheads="1"/>
          </p:cNvSpPr>
          <p:nvPr/>
        </p:nvSpPr>
        <p:spPr bwMode="auto">
          <a:xfrm>
            <a:off x="395288" y="1196975"/>
            <a:ext cx="7391400" cy="579438"/>
          </a:xfrm>
          <a:prstGeom prst="rect">
            <a:avLst/>
          </a:prstGeom>
          <a:solidFill>
            <a:srgbClr val="66FFFF"/>
          </a:solidFill>
          <a:ln w="38100">
            <a:noFill/>
            <a:miter lim="800000"/>
            <a:headEnd/>
            <a:tailEnd/>
          </a:ln>
          <a:effectLst/>
        </p:spPr>
        <p:txBody>
          <a:bodyPr anchor="ctr">
            <a:spAutoFit/>
          </a:bodyPr>
          <a:lstStyle/>
          <a:p>
            <a:pPr>
              <a:defRPr/>
            </a:pPr>
            <a:r>
              <a:rPr kumimoji="1" lang="en-US" altLang="zh-CN" sz="2800" b="1" dirty="0">
                <a:solidFill>
                  <a:srgbClr val="0000FF"/>
                </a:solidFill>
                <a:effectLst>
                  <a:outerShdw blurRad="38100" dist="38100" dir="2700000" algn="tl">
                    <a:srgbClr val="000000"/>
                  </a:outerShdw>
                </a:effectLst>
                <a:latin typeface="Times New Roman" pitchFamily="18" charset="0"/>
                <a:ea typeface="仿宋_GB2312" pitchFamily="49" charset="-122"/>
              </a:rPr>
              <a:t>   </a:t>
            </a:r>
            <a:r>
              <a:rPr kumimoji="1" lang="zh-CN" altLang="en-US" sz="3200" b="1" dirty="0">
                <a:solidFill>
                  <a:srgbClr val="FF0000"/>
                </a:solidFill>
                <a:effectLst>
                  <a:outerShdw blurRad="38100" dist="38100" dir="2700000" algn="tl">
                    <a:srgbClr val="000000"/>
                  </a:outerShdw>
                </a:effectLst>
                <a:latin typeface="Times New Roman" pitchFamily="18" charset="0"/>
                <a:ea typeface="仿宋_GB2312" pitchFamily="49" charset="-122"/>
              </a:rPr>
              <a:t>第二步</a:t>
            </a:r>
            <a:r>
              <a:rPr kumimoji="1" lang="en-US" altLang="zh-CN" sz="3200" b="1" dirty="0">
                <a:solidFill>
                  <a:srgbClr val="FF0000"/>
                </a:solidFill>
                <a:effectLst>
                  <a:outerShdw blurRad="38100" dist="38100" dir="2700000" algn="tl">
                    <a:srgbClr val="000000"/>
                  </a:outerShdw>
                </a:effectLst>
                <a:latin typeface="Times New Roman" pitchFamily="18" charset="0"/>
                <a:ea typeface="仿宋_GB2312" pitchFamily="49" charset="-122"/>
              </a:rPr>
              <a:t>:</a:t>
            </a:r>
            <a:r>
              <a:rPr kumimoji="1" lang="zh-CN" altLang="en-US" sz="3200" b="1" dirty="0">
                <a:solidFill>
                  <a:srgbClr val="FF0000"/>
                </a:solidFill>
                <a:effectLst>
                  <a:outerShdw blurRad="38100" dist="38100" dir="2700000" algn="tl">
                    <a:srgbClr val="000000"/>
                  </a:outerShdw>
                </a:effectLst>
                <a:latin typeface="Times New Roman" pitchFamily="18" charset="0"/>
                <a:ea typeface="仿宋_GB2312" pitchFamily="49" charset="-122"/>
              </a:rPr>
              <a:t>主要实行个别企业的公私合营</a:t>
            </a:r>
            <a:r>
              <a:rPr kumimoji="1" lang="zh-CN" altLang="en-US" sz="1400" b="1" dirty="0">
                <a:solidFill>
                  <a:srgbClr val="FF0000"/>
                </a:solidFill>
                <a:latin typeface="Times New Roman" pitchFamily="18" charset="0"/>
                <a:ea typeface="宋体" pitchFamily="2" charset="-122"/>
              </a:rPr>
              <a:t> </a:t>
            </a:r>
          </a:p>
        </p:txBody>
      </p:sp>
      <p:sp>
        <p:nvSpPr>
          <p:cNvPr id="13" name="Rectangle 5"/>
          <p:cNvSpPr>
            <a:spLocks noChangeArrowheads="1"/>
          </p:cNvSpPr>
          <p:nvPr/>
        </p:nvSpPr>
        <p:spPr bwMode="auto">
          <a:xfrm>
            <a:off x="395288" y="1844675"/>
            <a:ext cx="5256212" cy="1570038"/>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r>
              <a:rPr kumimoji="1" lang="zh-CN" altLang="en-US" sz="3200" b="1" i="0">
                <a:solidFill>
                  <a:srgbClr val="0000FF"/>
                </a:solidFill>
                <a:latin typeface="Times New Roman" pitchFamily="18" charset="0"/>
                <a:ea typeface="楷体_GB2312" pitchFamily="49" charset="-122"/>
              </a:rPr>
              <a:t>国家向私营企业投资入股，企业的生产资料由国家和资本家共同所有。 </a:t>
            </a:r>
          </a:p>
        </p:txBody>
      </p:sp>
      <p:sp>
        <p:nvSpPr>
          <p:cNvPr id="14" name="Rectangle 6"/>
          <p:cNvSpPr>
            <a:spLocks noChangeArrowheads="1"/>
          </p:cNvSpPr>
          <p:nvPr/>
        </p:nvSpPr>
        <p:spPr bwMode="auto">
          <a:xfrm>
            <a:off x="5940425" y="1844675"/>
            <a:ext cx="3024188" cy="1570038"/>
          </a:xfrm>
          <a:prstGeom prst="rect">
            <a:avLst/>
          </a:prstGeom>
          <a:solidFill>
            <a:srgbClr val="FFFF99"/>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r>
              <a:rPr kumimoji="1" lang="en-US" altLang="zh-CN" sz="2800" b="1">
                <a:solidFill>
                  <a:srgbClr val="009900"/>
                </a:solidFill>
                <a:latin typeface="Times New Roman" pitchFamily="18" charset="0"/>
                <a:ea typeface="楷体_GB2312" pitchFamily="49" charset="-122"/>
              </a:rPr>
              <a:t>  </a:t>
            </a:r>
            <a:r>
              <a:rPr kumimoji="1" lang="zh-CN" altLang="en-US" sz="3200" b="1" i="0">
                <a:solidFill>
                  <a:srgbClr val="009900"/>
                </a:solidFill>
                <a:latin typeface="Times New Roman" pitchFamily="18" charset="0"/>
                <a:ea typeface="楷体_GB2312" pitchFamily="49" charset="-122"/>
              </a:rPr>
              <a:t>企业利润的分配仍为“四马分肥”</a:t>
            </a:r>
            <a:r>
              <a:rPr kumimoji="1" lang="zh-CN" altLang="en-US" sz="2800" b="1" i="0">
                <a:solidFill>
                  <a:srgbClr val="009900"/>
                </a:solidFill>
                <a:latin typeface="Times New Roman" pitchFamily="18" charset="0"/>
                <a:ea typeface="楷体_GB2312" pitchFamily="49" charset="-122"/>
              </a:rPr>
              <a:t> </a:t>
            </a:r>
          </a:p>
        </p:txBody>
      </p:sp>
      <p:sp>
        <p:nvSpPr>
          <p:cNvPr id="15" name="Rectangle 7"/>
          <p:cNvSpPr>
            <a:spLocks noChangeArrowheads="1"/>
          </p:cNvSpPr>
          <p:nvPr/>
        </p:nvSpPr>
        <p:spPr bwMode="auto">
          <a:xfrm>
            <a:off x="5929313" y="3573463"/>
            <a:ext cx="3035300" cy="2554287"/>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r>
              <a:rPr kumimoji="1" lang="zh-CN" altLang="en-US" sz="3200" b="1" i="0">
                <a:solidFill>
                  <a:srgbClr val="0000FF"/>
                </a:solidFill>
                <a:latin typeface="Times New Roman" pitchFamily="18" charset="0"/>
                <a:ea typeface="楷体_GB2312" pitchFamily="49" charset="-122"/>
              </a:rPr>
              <a:t>国家派干部进入企业内部，同资本家共同管理和改造企业</a:t>
            </a:r>
            <a:r>
              <a:rPr kumimoji="1" lang="zh-CN" altLang="en-US" sz="2800" b="1" i="0">
                <a:solidFill>
                  <a:srgbClr val="0000FF"/>
                </a:solidFill>
                <a:latin typeface="Times New Roman" pitchFamily="18" charset="0"/>
                <a:ea typeface="楷体_GB2312" pitchFamily="49" charset="-122"/>
              </a:rPr>
              <a:t>。</a:t>
            </a:r>
            <a:r>
              <a:rPr kumimoji="1" lang="zh-CN" altLang="en-US" sz="1400" b="1" i="0">
                <a:latin typeface="Times New Roman" pitchFamily="18" charset="0"/>
              </a:rPr>
              <a:t> </a:t>
            </a:r>
          </a:p>
        </p:txBody>
      </p:sp>
      <p:sp>
        <p:nvSpPr>
          <p:cNvPr id="18" name="Rectangle 8"/>
          <p:cNvSpPr>
            <a:spLocks noChangeArrowheads="1"/>
          </p:cNvSpPr>
          <p:nvPr/>
        </p:nvSpPr>
        <p:spPr bwMode="auto">
          <a:xfrm>
            <a:off x="3000375" y="5286375"/>
            <a:ext cx="2736850" cy="958850"/>
          </a:xfrm>
          <a:prstGeom prst="rect">
            <a:avLst/>
          </a:prstGeom>
          <a:solidFill>
            <a:schemeClr val="bg1"/>
          </a:solidFill>
          <a:ln w="12700">
            <a:solidFill>
              <a:srgbClr val="FF0000"/>
            </a:solidFill>
            <a:miter lim="800000"/>
            <a:headEnd/>
            <a:tailEnd/>
          </a:ln>
          <a:effectLst/>
        </p:spPr>
        <p:txBody>
          <a:bodyPr anchor="ctr">
            <a:spAutoFit/>
          </a:bodyPr>
          <a:lstStyle/>
          <a:p>
            <a:pPr>
              <a:defRPr/>
            </a:pPr>
            <a:r>
              <a:rPr kumimoji="1" lang="zh-CN" altLang="en-US" sz="2800" b="1" i="0" dirty="0">
                <a:effectLst>
                  <a:outerShdw blurRad="38100" dist="38100" dir="2700000" algn="tl">
                    <a:srgbClr val="C0C0C0"/>
                  </a:outerShdw>
                </a:effectLst>
                <a:latin typeface="Times New Roman" pitchFamily="18" charset="0"/>
                <a:ea typeface="仿宋_GB2312" pitchFamily="49" charset="-122"/>
              </a:rPr>
              <a:t>属于半社会主义性质的企业</a:t>
            </a:r>
          </a:p>
        </p:txBody>
      </p:sp>
      <p:grpSp>
        <p:nvGrpSpPr>
          <p:cNvPr id="2" name="Group 10"/>
          <p:cNvGrpSpPr>
            <a:grpSpLocks/>
          </p:cNvGrpSpPr>
          <p:nvPr/>
        </p:nvGrpSpPr>
        <p:grpSpPr bwMode="auto">
          <a:xfrm>
            <a:off x="428625" y="3500438"/>
            <a:ext cx="4840288" cy="2643187"/>
            <a:chOff x="864" y="1488"/>
            <a:chExt cx="4204" cy="2304"/>
          </a:xfrm>
        </p:grpSpPr>
        <p:grpSp>
          <p:nvGrpSpPr>
            <p:cNvPr id="55305" name="Group 11"/>
            <p:cNvGrpSpPr>
              <a:grpSpLocks/>
            </p:cNvGrpSpPr>
            <p:nvPr/>
          </p:nvGrpSpPr>
          <p:grpSpPr bwMode="auto">
            <a:xfrm>
              <a:off x="864" y="1488"/>
              <a:ext cx="1968" cy="2304"/>
              <a:chOff x="816" y="1488"/>
              <a:chExt cx="1968" cy="2304"/>
            </a:xfrm>
          </p:grpSpPr>
          <p:sp>
            <p:nvSpPr>
              <p:cNvPr id="26" name="Rectangle 12"/>
              <p:cNvSpPr>
                <a:spLocks noChangeArrowheads="1"/>
              </p:cNvSpPr>
              <p:nvPr/>
            </p:nvSpPr>
            <p:spPr bwMode="auto">
              <a:xfrm>
                <a:off x="816" y="1488"/>
                <a:ext cx="1968" cy="2304"/>
              </a:xfrm>
              <a:prstGeom prst="rect">
                <a:avLst/>
              </a:prstGeom>
              <a:solidFill>
                <a:srgbClr val="FFFFFF"/>
              </a:solidFill>
              <a:ln w="9525">
                <a:noFill/>
                <a:miter lim="800000"/>
                <a:headEnd/>
                <a:tailEnd/>
              </a:ln>
              <a:effectLst>
                <a:outerShdw dist="71842" dir="2700000" algn="ctr" rotWithShape="0">
                  <a:schemeClr val="tx2"/>
                </a:outerShdw>
              </a:effectLst>
            </p:spPr>
            <p:txBody>
              <a:bodyPr wrap="none" anchor="ctr"/>
              <a:lstStyle/>
              <a:p>
                <a:pPr>
                  <a:defRPr/>
                </a:pPr>
                <a:endParaRPr lang="zh-CN" altLang="en-US">
                  <a:ea typeface="宋体" pitchFamily="2" charset="-122"/>
                </a:endParaRPr>
              </a:p>
            </p:txBody>
          </p:sp>
          <p:pic>
            <p:nvPicPr>
              <p:cNvPr id="55308" name="Picture 13" descr="上海工商界代表"/>
              <p:cNvPicPr>
                <a:picLocks noChangeAspect="1" noChangeArrowheads="1"/>
              </p:cNvPicPr>
              <p:nvPr/>
            </p:nvPicPr>
            <p:blipFill>
              <a:blip r:embed="rId3">
                <a:lum bright="-6000"/>
                <a:grayscl/>
                <a:extLst>
                  <a:ext uri="{28A0092B-C50C-407E-A947-70E740481C1C}">
                    <a14:useLocalDpi xmlns:a14="http://schemas.microsoft.com/office/drawing/2010/main" val="0"/>
                  </a:ext>
                </a:extLst>
              </a:blip>
              <a:srcRect/>
              <a:stretch>
                <a:fillRect/>
              </a:stretch>
            </p:blipFill>
            <p:spPr bwMode="auto">
              <a:xfrm>
                <a:off x="864" y="1536"/>
                <a:ext cx="1872"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306" name="Text Box 14"/>
            <p:cNvSpPr txBox="1">
              <a:spLocks noChangeArrowheads="1"/>
            </p:cNvSpPr>
            <p:nvPr/>
          </p:nvSpPr>
          <p:spPr bwMode="auto">
            <a:xfrm>
              <a:off x="3004" y="1613"/>
              <a:ext cx="2064"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2400" b="1" i="0">
                  <a:latin typeface="Times New Roman" pitchFamily="18" charset="0"/>
                  <a:ea typeface="楷体_GB2312" pitchFamily="49" charset="-122"/>
                </a:rPr>
                <a:t>上海工商界代表</a:t>
              </a:r>
              <a:r>
                <a:rPr kumimoji="1" lang="zh-CN" altLang="en-US" sz="2400" b="1" i="0">
                  <a:latin typeface="Times New Roman" pitchFamily="18" charset="0"/>
                  <a:ea typeface="楷体_GB2312" pitchFamily="49" charset="-122"/>
                  <a:hlinkClick r:id="rId4" action="ppaction://hlinkfile"/>
                </a:rPr>
                <a:t>荣毅仁</a:t>
              </a:r>
              <a:r>
                <a:rPr kumimoji="1" lang="zh-CN" altLang="en-US" sz="2400" b="1" i="0">
                  <a:latin typeface="Times New Roman" pitchFamily="18" charset="0"/>
                  <a:ea typeface="楷体_GB2312" pitchFamily="49" charset="-122"/>
                </a:rPr>
                <a:t>等带着申请书参加公私合营大会。</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ox(in)">
                                      <p:cBhvr>
                                        <p:cTn id="18" dur="500"/>
                                        <p:tgtEl>
                                          <p:spTgt spid="1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9"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6322" name="Text Box 10"/>
          <p:cNvSpPr txBox="1">
            <a:spLocks noChangeArrowheads="1"/>
          </p:cNvSpPr>
          <p:nvPr/>
        </p:nvSpPr>
        <p:spPr bwMode="auto">
          <a:xfrm>
            <a:off x="-92075" y="178593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endParaRPr kumimoji="1" lang="zh-CN" altLang="zh-CN" sz="3200" i="0">
              <a:solidFill>
                <a:srgbClr val="CC0000"/>
              </a:solidFill>
              <a:latin typeface="华文新魏" pitchFamily="2" charset="-122"/>
              <a:ea typeface="华文新魏" pitchFamily="2" charset="-122"/>
            </a:endParaRPr>
          </a:p>
        </p:txBody>
      </p:sp>
      <p:sp>
        <p:nvSpPr>
          <p:cNvPr id="16" name="Rectangle 4"/>
          <p:cNvSpPr>
            <a:spLocks noChangeArrowheads="1"/>
          </p:cNvSpPr>
          <p:nvPr/>
        </p:nvSpPr>
        <p:spPr bwMode="auto">
          <a:xfrm>
            <a:off x="611188" y="1196975"/>
            <a:ext cx="6408737" cy="519113"/>
          </a:xfrm>
          <a:prstGeom prst="rect">
            <a:avLst/>
          </a:prstGeom>
          <a:solidFill>
            <a:srgbClr val="66FFFF"/>
          </a:solidFill>
          <a:ln w="38100">
            <a:noFill/>
            <a:miter lim="800000"/>
            <a:headEnd/>
            <a:tailEnd/>
          </a:ln>
          <a:effectLst/>
        </p:spPr>
        <p:txBody>
          <a:bodyPr anchor="ctr">
            <a:spAutoFit/>
          </a:bodyPr>
          <a:lstStyle/>
          <a:p>
            <a:r>
              <a:rPr kumimoji="1" lang="en-US" altLang="zh-CN" sz="2800" b="1">
                <a:solidFill>
                  <a:srgbClr val="0000FF"/>
                </a:solidFill>
                <a:effectLst>
                  <a:outerShdw blurRad="38100" dist="38100" dir="2700000" algn="tl">
                    <a:srgbClr val="000000"/>
                  </a:outerShdw>
                </a:effectLst>
                <a:latin typeface="Times New Roman" pitchFamily="18" charset="0"/>
                <a:ea typeface="仿宋_GB2312" pitchFamily="49" charset="-122"/>
              </a:rPr>
              <a:t>     </a:t>
            </a:r>
            <a:r>
              <a:rPr kumimoji="1" lang="zh-CN" altLang="en-US" sz="2800" b="1">
                <a:solidFill>
                  <a:srgbClr val="FF0000"/>
                </a:solidFill>
                <a:effectLst>
                  <a:outerShdw blurRad="38100" dist="38100" dir="2700000" algn="tl">
                    <a:srgbClr val="000000"/>
                  </a:outerShdw>
                </a:effectLst>
                <a:latin typeface="Times New Roman" pitchFamily="18" charset="0"/>
                <a:ea typeface="仿宋_GB2312" pitchFamily="49" charset="-122"/>
              </a:rPr>
              <a:t>第三步</a:t>
            </a:r>
            <a:r>
              <a:rPr kumimoji="1" lang="en-US" altLang="zh-CN" sz="2800" b="1">
                <a:solidFill>
                  <a:srgbClr val="FF0000"/>
                </a:solidFill>
                <a:effectLst>
                  <a:outerShdw blurRad="38100" dist="38100" dir="2700000" algn="tl">
                    <a:srgbClr val="000000"/>
                  </a:outerShdw>
                </a:effectLst>
                <a:latin typeface="Times New Roman" pitchFamily="18" charset="0"/>
                <a:ea typeface="仿宋_GB2312" pitchFamily="49" charset="-122"/>
              </a:rPr>
              <a:t>:</a:t>
            </a:r>
            <a:r>
              <a:rPr kumimoji="1" lang="zh-CN" altLang="en-US" sz="2800" b="1">
                <a:solidFill>
                  <a:srgbClr val="FF0000"/>
                </a:solidFill>
                <a:effectLst>
                  <a:outerShdw blurRad="38100" dist="38100" dir="2700000" algn="tl">
                    <a:srgbClr val="000000"/>
                  </a:outerShdw>
                </a:effectLst>
                <a:latin typeface="Times New Roman" pitchFamily="18" charset="0"/>
                <a:ea typeface="仿宋_GB2312" pitchFamily="49" charset="-122"/>
              </a:rPr>
              <a:t>实行全行业的公私合营</a:t>
            </a:r>
            <a:r>
              <a:rPr kumimoji="1" lang="zh-CN" altLang="en-US" sz="1400" b="1">
                <a:solidFill>
                  <a:srgbClr val="FF0000"/>
                </a:solidFill>
                <a:latin typeface="Times New Roman" pitchFamily="18" charset="0"/>
              </a:rPr>
              <a:t> </a:t>
            </a:r>
          </a:p>
        </p:txBody>
      </p:sp>
      <p:sp>
        <p:nvSpPr>
          <p:cNvPr id="17" name="Rectangle 5"/>
          <p:cNvSpPr>
            <a:spLocks noChangeArrowheads="1"/>
          </p:cNvSpPr>
          <p:nvPr/>
        </p:nvSpPr>
        <p:spPr bwMode="auto">
          <a:xfrm>
            <a:off x="611188" y="1916113"/>
            <a:ext cx="8175625" cy="2185987"/>
          </a:xfrm>
          <a:prstGeom prst="rect">
            <a:avLst/>
          </a:prstGeom>
          <a:solidFill>
            <a:srgbClr val="FFFF99"/>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r>
              <a:rPr kumimoji="1" lang="zh-CN" altLang="en-US" sz="4000" b="1" i="0">
                <a:solidFill>
                  <a:srgbClr val="009900"/>
                </a:solidFill>
                <a:latin typeface="Times New Roman" pitchFamily="18" charset="0"/>
                <a:ea typeface="楷体_GB2312" pitchFamily="49" charset="-122"/>
              </a:rPr>
              <a:t>全</a:t>
            </a:r>
            <a:r>
              <a:rPr kumimoji="1" lang="zh-CN" altLang="en-US" sz="3200" b="1" i="0">
                <a:solidFill>
                  <a:srgbClr val="009900"/>
                </a:solidFill>
                <a:latin typeface="Times New Roman" pitchFamily="18" charset="0"/>
                <a:ea typeface="楷体_GB2312" pitchFamily="49" charset="-122"/>
              </a:rPr>
              <a:t>行业公私合营后，国家对合营企业进行清产核资，定股定息，国家委派人员负责企业的生产经营管理，统一调配企业的人、财、物，生产资料为国家所有。 </a:t>
            </a:r>
          </a:p>
        </p:txBody>
      </p:sp>
      <p:sp>
        <p:nvSpPr>
          <p:cNvPr id="19" name="Rectangle 6"/>
          <p:cNvSpPr>
            <a:spLocks noChangeArrowheads="1"/>
          </p:cNvSpPr>
          <p:nvPr/>
        </p:nvSpPr>
        <p:spPr bwMode="auto">
          <a:xfrm>
            <a:off x="539750" y="4365625"/>
            <a:ext cx="4537075" cy="1565275"/>
          </a:xfrm>
          <a:prstGeom prst="rect">
            <a:avLst/>
          </a:prstGeom>
          <a:solidFill>
            <a:srgbClr val="66FFFF"/>
          </a:solidFill>
          <a:ln w="12700">
            <a:solidFill>
              <a:srgbClr val="0000FF"/>
            </a:solidFill>
            <a:miter lim="800000"/>
            <a:headEnd/>
            <a:tailEnd/>
          </a:ln>
        </p:spPr>
        <p:txBody>
          <a:bodyPr anchor="ctr">
            <a:spAutoFit/>
          </a:bodyPr>
          <a:lstStyle/>
          <a:p>
            <a:r>
              <a:rPr lang="zh-CN" altLang="en-US" sz="2400" b="1" i="0"/>
              <a:t>国家按企业资本的股份额，每年拨付给原工商业者</a:t>
            </a:r>
            <a:r>
              <a:rPr lang="en-US" altLang="zh-CN" sz="2400" b="1" i="0"/>
              <a:t>5%</a:t>
            </a:r>
            <a:r>
              <a:rPr lang="zh-CN" altLang="en-US" sz="2400" b="1" i="0"/>
              <a:t>的定息，开始决定付息</a:t>
            </a:r>
            <a:r>
              <a:rPr lang="en-US" altLang="zh-CN" sz="2400" b="1" i="0"/>
              <a:t>7</a:t>
            </a:r>
            <a:r>
              <a:rPr lang="zh-CN" altLang="en-US" sz="2400" b="1" i="0"/>
              <a:t>年，后来又延长</a:t>
            </a:r>
            <a:r>
              <a:rPr lang="en-US" altLang="zh-CN" sz="2400" b="1" i="0"/>
              <a:t>3</a:t>
            </a:r>
            <a:r>
              <a:rPr lang="zh-CN" altLang="en-US" sz="2400" b="1" i="0"/>
              <a:t>年，共计</a:t>
            </a:r>
            <a:r>
              <a:rPr lang="en-US" altLang="zh-CN" sz="2400" b="1" i="0"/>
              <a:t>10</a:t>
            </a:r>
            <a:r>
              <a:rPr lang="zh-CN" altLang="en-US" sz="2400" b="1" i="0"/>
              <a:t>年。</a:t>
            </a:r>
            <a:endParaRPr kumimoji="1" lang="zh-CN" altLang="en-US" sz="2400" b="1" i="0">
              <a:solidFill>
                <a:srgbClr val="0000FF"/>
              </a:solidFill>
              <a:latin typeface="Times New Roman" pitchFamily="18" charset="0"/>
            </a:endParaRPr>
          </a:p>
        </p:txBody>
      </p:sp>
      <p:sp>
        <p:nvSpPr>
          <p:cNvPr id="20" name="Rectangle 7"/>
          <p:cNvSpPr>
            <a:spLocks noChangeArrowheads="1"/>
          </p:cNvSpPr>
          <p:nvPr/>
        </p:nvSpPr>
        <p:spPr bwMode="auto">
          <a:xfrm>
            <a:off x="5214938" y="4714875"/>
            <a:ext cx="3600450" cy="1079500"/>
          </a:xfrm>
          <a:prstGeom prst="rect">
            <a:avLst/>
          </a:prstGeom>
          <a:solidFill>
            <a:schemeClr val="bg1"/>
          </a:solidFill>
          <a:ln w="12700">
            <a:solidFill>
              <a:srgbClr val="FF0000"/>
            </a:solidFill>
            <a:miter lim="800000"/>
            <a:headEnd/>
            <a:tailEnd/>
          </a:ln>
          <a:effectLst/>
        </p:spPr>
        <p:txBody>
          <a:bodyPr anchor="ctr">
            <a:spAutoFit/>
          </a:bodyPr>
          <a:lstStyle/>
          <a:p>
            <a:pPr>
              <a:defRPr/>
            </a:pPr>
            <a:r>
              <a:rPr kumimoji="1" lang="zh-CN" altLang="en-US" sz="3200" b="1">
                <a:effectLst>
                  <a:outerShdw blurRad="38100" dist="38100" dir="2700000" algn="tl">
                    <a:srgbClr val="C0C0C0"/>
                  </a:outerShdw>
                </a:effectLst>
                <a:latin typeface="Times New Roman" pitchFamily="18" charset="0"/>
                <a:ea typeface="仿宋_GB2312" pitchFamily="49" charset="-122"/>
              </a:rPr>
              <a:t>基本上成为社会主义国营性质的企业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in)">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heckerboard(across)">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5064" name="Text Box 8"/>
          <p:cNvSpPr txBox="1">
            <a:spLocks noChangeArrowheads="1"/>
          </p:cNvSpPr>
          <p:nvPr/>
        </p:nvSpPr>
        <p:spPr bwMode="auto">
          <a:xfrm>
            <a:off x="1476375" y="1628775"/>
            <a:ext cx="6191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endParaRPr kumimoji="1" lang="zh-CN" altLang="zh-CN" sz="3600" i="0">
              <a:solidFill>
                <a:srgbClr val="CC0000"/>
              </a:solidFill>
              <a:latin typeface="Times New Roman" pitchFamily="18" charset="0"/>
              <a:ea typeface="楷体_GB2312" pitchFamily="49" charset="-122"/>
            </a:endParaRPr>
          </a:p>
        </p:txBody>
      </p:sp>
      <p:sp>
        <p:nvSpPr>
          <p:cNvPr id="45065" name="Text Box 9"/>
          <p:cNvSpPr txBox="1">
            <a:spLocks noChangeArrowheads="1"/>
          </p:cNvSpPr>
          <p:nvPr/>
        </p:nvSpPr>
        <p:spPr bwMode="auto">
          <a:xfrm>
            <a:off x="285750" y="1143000"/>
            <a:ext cx="8715375"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en-US" altLang="zh-CN" sz="2400" b="1" i="0">
                <a:solidFill>
                  <a:schemeClr val="bg1"/>
                </a:solidFill>
                <a:latin typeface="Times New Roman" pitchFamily="18" charset="0"/>
              </a:rPr>
              <a:t>  </a:t>
            </a:r>
            <a:r>
              <a:rPr kumimoji="1" lang="zh-CN" altLang="en-US" sz="3200" b="1" i="0">
                <a:solidFill>
                  <a:srgbClr val="990000"/>
                </a:solidFill>
                <a:latin typeface="Times New Roman" pitchFamily="18" charset="0"/>
                <a:ea typeface="楷体_GB2312" pitchFamily="49" charset="-122"/>
              </a:rPr>
              <a:t>第三，把资本主义工商业者改造成为自食其力的社会主义劳动者。</a:t>
            </a:r>
          </a:p>
        </p:txBody>
      </p:sp>
      <p:sp>
        <p:nvSpPr>
          <p:cNvPr id="45068" name="Text Box 12" descr="羊皮纸"/>
          <p:cNvSpPr txBox="1">
            <a:spLocks noChangeArrowheads="1"/>
          </p:cNvSpPr>
          <p:nvPr/>
        </p:nvSpPr>
        <p:spPr bwMode="auto">
          <a:xfrm>
            <a:off x="285750" y="2286000"/>
            <a:ext cx="6500813" cy="4094163"/>
          </a:xfrm>
          <a:prstGeom prst="rect">
            <a:avLst/>
          </a:prstGeom>
          <a:blipFill dpi="0" rotWithShape="1">
            <a:blip r:embed="rId3"/>
            <a:srcRect/>
            <a:tile tx="0" ty="0" sx="100000" sy="100000" flip="none" algn="tl"/>
          </a:blipFill>
          <a:ln w="9525">
            <a:solidFill>
              <a:srgbClr val="FFFF00"/>
            </a:solidFill>
            <a:miter lim="800000"/>
            <a:headEnd/>
            <a:tailEnd/>
          </a:ln>
        </p:spPr>
        <p:txBody>
          <a:bodyPr>
            <a:spAutoFit/>
          </a:bodyPr>
          <a:lstStyle>
            <a:lvl1pPr marL="342900" indent="-342900"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2000" b="1">
                <a:latin typeface="楷体_GB2312" pitchFamily="49" charset="-122"/>
                <a:ea typeface="楷体_GB2312" pitchFamily="49" charset="-122"/>
              </a:rPr>
              <a:t>   </a:t>
            </a:r>
            <a:r>
              <a:rPr kumimoji="1" lang="zh-CN" altLang="en-US" sz="2000" b="1" i="0">
                <a:latin typeface="楷体_GB2312" pitchFamily="49" charset="-122"/>
                <a:ea typeface="楷体_GB2312" pitchFamily="49" charset="-122"/>
              </a:rPr>
              <a:t>记者直率地问： </a:t>
            </a:r>
            <a:r>
              <a:rPr kumimoji="1" lang="zh-CN" altLang="en-US" sz="2000" b="1" i="0">
                <a:ea typeface="楷体_GB2312" pitchFamily="49" charset="-122"/>
              </a:rPr>
              <a:t>“</a:t>
            </a:r>
            <a:r>
              <a:rPr kumimoji="1" lang="zh-CN" altLang="en-US" sz="2000" b="1" i="0">
                <a:latin typeface="楷体_GB2312" pitchFamily="49" charset="-122"/>
                <a:ea typeface="楷体_GB2312" pitchFamily="49" charset="-122"/>
              </a:rPr>
              <a:t> 消灭剥削，废除资本主义制度对于你失去了什么？得到了什么？</a:t>
            </a:r>
            <a:r>
              <a:rPr kumimoji="1" lang="zh-CN" altLang="en-US" sz="2000" b="1" i="0">
                <a:ea typeface="楷体_GB2312" pitchFamily="49" charset="-122"/>
              </a:rPr>
              <a:t>”</a:t>
            </a:r>
            <a:r>
              <a:rPr kumimoji="1" lang="zh-CN" altLang="en-US" sz="2000" b="1" i="0">
                <a:latin typeface="楷体_GB2312" pitchFamily="49" charset="-122"/>
                <a:ea typeface="楷体_GB2312" pitchFamily="49" charset="-122"/>
              </a:rPr>
              <a:t>荣毅仁很快就答道：</a:t>
            </a:r>
            <a:r>
              <a:rPr kumimoji="1" lang="zh-CN" altLang="en-US" sz="2000" b="1" i="0">
                <a:ea typeface="楷体_GB2312" pitchFamily="49" charset="-122"/>
              </a:rPr>
              <a:t>“</a:t>
            </a:r>
            <a:r>
              <a:rPr kumimoji="1" lang="zh-CN" altLang="en-US" sz="2000" b="1" i="0">
                <a:latin typeface="楷体_GB2312" pitchFamily="49" charset="-122"/>
                <a:ea typeface="楷体_GB2312" pitchFamily="49" charset="-122"/>
              </a:rPr>
              <a:t>对于我，失去的是我个人的一些剥削所得，它比起国家第一个五年计划的投资总额是多么渺小；得到的却是一个人人富裕、繁荣强盛的社会主义国家。对于我，失去的是剥削阶级人与人之间的尔虞我诈、互不信任；得到的是作为劳动人民的人与人之间的友爱和信任，而这是金钱所买不到的。因为我积极拥护共产党和人民政府，自愿接受改造，在工商界做了一些有利于社会主义的工作，我受到了政府的信任和人民的尊重，得到了荣誉和地位。从物质生活上看，实际上我并没有失去什么，我还是过得很好。</a:t>
            </a:r>
            <a:r>
              <a:rPr kumimoji="1" lang="zh-CN" altLang="en-US" sz="2000" b="1" i="0">
                <a:ea typeface="楷体_GB2312" pitchFamily="49" charset="-122"/>
              </a:rPr>
              <a:t>”</a:t>
            </a:r>
            <a:r>
              <a:rPr kumimoji="1" lang="en-US" altLang="zh-CN" sz="2000" b="1" i="0">
                <a:solidFill>
                  <a:srgbClr val="FF0000"/>
                </a:solidFill>
                <a:latin typeface="楷体_GB2312" pitchFamily="49" charset="-122"/>
                <a:ea typeface="楷体_GB2312" pitchFamily="49" charset="-122"/>
              </a:rPr>
              <a:t>           --</a:t>
            </a:r>
            <a:r>
              <a:rPr kumimoji="1" lang="zh-CN" altLang="en-US" sz="2000" b="1" i="0">
                <a:solidFill>
                  <a:srgbClr val="FF0000"/>
                </a:solidFill>
                <a:latin typeface="楷体_GB2312" pitchFamily="49" charset="-122"/>
                <a:ea typeface="楷体_GB2312" pitchFamily="49" charset="-122"/>
              </a:rPr>
              <a:t>荣毅仁</a:t>
            </a:r>
            <a:r>
              <a:rPr kumimoji="1" lang="en-US" altLang="zh-CN" sz="2000" b="1" i="0">
                <a:solidFill>
                  <a:srgbClr val="FF0000"/>
                </a:solidFill>
                <a:latin typeface="楷体_GB2312" pitchFamily="49" charset="-122"/>
                <a:ea typeface="楷体_GB2312" pitchFamily="49" charset="-122"/>
              </a:rPr>
              <a:t>1956</a:t>
            </a:r>
            <a:r>
              <a:rPr kumimoji="1" lang="zh-CN" altLang="en-US" sz="2000" b="1" i="0">
                <a:solidFill>
                  <a:srgbClr val="FF0000"/>
                </a:solidFill>
                <a:latin typeface="楷体_GB2312" pitchFamily="49" charset="-122"/>
                <a:ea typeface="楷体_GB2312" pitchFamily="49" charset="-122"/>
              </a:rPr>
              <a:t>年就社会主义改造答记者问</a:t>
            </a:r>
          </a:p>
        </p:txBody>
      </p:sp>
      <p:pic>
        <p:nvPicPr>
          <p:cNvPr id="8" name="Picture 10" descr="荣毅仁"/>
          <p:cNvPicPr>
            <a:picLocks noChangeAspect="1" noChangeArrowheads="1"/>
          </p:cNvPicPr>
          <p:nvPr/>
        </p:nvPicPr>
        <p:blipFill>
          <a:blip r:embed="rId4">
            <a:extLst>
              <a:ext uri="{28A0092B-C50C-407E-A947-70E740481C1C}">
                <a14:useLocalDpi xmlns:a14="http://schemas.microsoft.com/office/drawing/2010/main" val="0"/>
              </a:ext>
            </a:extLst>
          </a:blip>
          <a:srcRect b="11314"/>
          <a:stretch>
            <a:fillRect/>
          </a:stretch>
        </p:blipFill>
        <p:spPr bwMode="auto">
          <a:xfrm>
            <a:off x="6858000" y="2286000"/>
            <a:ext cx="214312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1"/>
          <p:cNvSpPr txBox="1">
            <a:spLocks noChangeArrowheads="1"/>
          </p:cNvSpPr>
          <p:nvPr/>
        </p:nvSpPr>
        <p:spPr bwMode="auto">
          <a:xfrm>
            <a:off x="6858000" y="5929313"/>
            <a:ext cx="2143125" cy="338137"/>
          </a:xfrm>
          <a:prstGeom prst="rect">
            <a:avLst/>
          </a:prstGeom>
          <a:solidFill>
            <a:schemeClr val="bg1"/>
          </a:solidFill>
          <a:ln w="9525">
            <a:solidFill>
              <a:srgbClr val="FFFF0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1600" b="1" i="0">
                <a:solidFill>
                  <a:srgbClr val="000066"/>
                </a:solidFill>
                <a:latin typeface="Times New Roman" pitchFamily="18" charset="0"/>
              </a:rPr>
              <a:t>原国家副主席荣毅仁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nodePh="1">
                                  <p:stCondLst>
                                    <p:cond delay="0"/>
                                  </p:stCondLst>
                                  <p:endCondLst>
                                    <p:cond evt="begin" delay="0">
                                      <p:tn val="5"/>
                                    </p:cond>
                                  </p:endCondLst>
                                  <p:childTnLst>
                                    <p:set>
                                      <p:cBhvr>
                                        <p:cTn id="6" dur="1" fill="hold">
                                          <p:stCondLst>
                                            <p:cond delay="0"/>
                                          </p:stCondLst>
                                        </p:cTn>
                                        <p:tgtEl>
                                          <p:spTgt spid="45064"/>
                                        </p:tgtEl>
                                        <p:attrNameLst>
                                          <p:attrName>style.visibility</p:attrName>
                                        </p:attrNameLst>
                                      </p:cBhvr>
                                      <p:to>
                                        <p:strVal val="visible"/>
                                      </p:to>
                                    </p:set>
                                    <p:anim calcmode="lin" valueType="num">
                                      <p:cBhvr>
                                        <p:cTn id="7" dur="500" fill="hold"/>
                                        <p:tgtEl>
                                          <p:spTgt spid="45064"/>
                                        </p:tgtEl>
                                        <p:attrNameLst>
                                          <p:attrName>ppt_w</p:attrName>
                                        </p:attrNameLst>
                                      </p:cBhvr>
                                      <p:tavLst>
                                        <p:tav tm="0">
                                          <p:val>
                                            <p:fltVal val="0"/>
                                          </p:val>
                                        </p:tav>
                                        <p:tav tm="100000">
                                          <p:val>
                                            <p:strVal val="#ppt_w"/>
                                          </p:val>
                                        </p:tav>
                                      </p:tavLst>
                                    </p:anim>
                                    <p:anim calcmode="lin" valueType="num">
                                      <p:cBhvr>
                                        <p:cTn id="8" dur="500" fill="hold"/>
                                        <p:tgtEl>
                                          <p:spTgt spid="45064"/>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4" presetClass="entr" presetSubtype="0" accel="100000" fill="hold" grpId="0" nodeType="clickEffect">
                                  <p:stCondLst>
                                    <p:cond delay="0"/>
                                  </p:stCondLst>
                                  <p:childTnLst>
                                    <p:set>
                                      <p:cBhvr>
                                        <p:cTn id="12" dur="1" fill="hold">
                                          <p:stCondLst>
                                            <p:cond delay="0"/>
                                          </p:stCondLst>
                                        </p:cTn>
                                        <p:tgtEl>
                                          <p:spTgt spid="45065"/>
                                        </p:tgtEl>
                                        <p:attrNameLst>
                                          <p:attrName>style.visibility</p:attrName>
                                        </p:attrNameLst>
                                      </p:cBhvr>
                                      <p:to>
                                        <p:strVal val="visible"/>
                                      </p:to>
                                    </p:set>
                                    <p:anim calcmode="lin" valueType="num">
                                      <p:cBhvr>
                                        <p:cTn id="13" dur="500" fill="hold"/>
                                        <p:tgtEl>
                                          <p:spTgt spid="45065"/>
                                        </p:tgtEl>
                                        <p:attrNameLst>
                                          <p:attrName>ppt_w</p:attrName>
                                        </p:attrNameLst>
                                      </p:cBhvr>
                                      <p:tavLst>
                                        <p:tav tm="0">
                                          <p:val>
                                            <p:strVal val="#ppt_w*0.05"/>
                                          </p:val>
                                        </p:tav>
                                        <p:tav tm="100000">
                                          <p:val>
                                            <p:strVal val="#ppt_w"/>
                                          </p:val>
                                        </p:tav>
                                      </p:tavLst>
                                    </p:anim>
                                    <p:anim calcmode="lin" valueType="num">
                                      <p:cBhvr>
                                        <p:cTn id="14" dur="500" fill="hold"/>
                                        <p:tgtEl>
                                          <p:spTgt spid="45065"/>
                                        </p:tgtEl>
                                        <p:attrNameLst>
                                          <p:attrName>ppt_h</p:attrName>
                                        </p:attrNameLst>
                                      </p:cBhvr>
                                      <p:tavLst>
                                        <p:tav tm="0">
                                          <p:val>
                                            <p:strVal val="#ppt_h"/>
                                          </p:val>
                                        </p:tav>
                                        <p:tav tm="100000">
                                          <p:val>
                                            <p:strVal val="#ppt_h"/>
                                          </p:val>
                                        </p:tav>
                                      </p:tavLst>
                                    </p:anim>
                                    <p:anim calcmode="lin" valueType="num">
                                      <p:cBhvr>
                                        <p:cTn id="15" dur="500" fill="hold"/>
                                        <p:tgtEl>
                                          <p:spTgt spid="45065"/>
                                        </p:tgtEl>
                                        <p:attrNameLst>
                                          <p:attrName>ppt_x</p:attrName>
                                        </p:attrNameLst>
                                      </p:cBhvr>
                                      <p:tavLst>
                                        <p:tav tm="0">
                                          <p:val>
                                            <p:strVal val="#ppt_x-.2"/>
                                          </p:val>
                                        </p:tav>
                                        <p:tav tm="100000">
                                          <p:val>
                                            <p:strVal val="#ppt_x"/>
                                          </p:val>
                                        </p:tav>
                                      </p:tavLst>
                                    </p:anim>
                                    <p:anim calcmode="lin" valueType="num">
                                      <p:cBhvr>
                                        <p:cTn id="16" dur="500" fill="hold"/>
                                        <p:tgtEl>
                                          <p:spTgt spid="45065"/>
                                        </p:tgtEl>
                                        <p:attrNameLst>
                                          <p:attrName>ppt_y</p:attrName>
                                        </p:attrNameLst>
                                      </p:cBhvr>
                                      <p:tavLst>
                                        <p:tav tm="0">
                                          <p:val>
                                            <p:strVal val="#ppt_y"/>
                                          </p:val>
                                        </p:tav>
                                        <p:tav tm="100000">
                                          <p:val>
                                            <p:strVal val="#ppt_y"/>
                                          </p:val>
                                        </p:tav>
                                      </p:tavLst>
                                    </p:anim>
                                    <p:animEffect transition="in" filter="fade">
                                      <p:cBhvr>
                                        <p:cTn id="17" dur="500"/>
                                        <p:tgtEl>
                                          <p:spTgt spid="45065"/>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5068"/>
                                        </p:tgtEl>
                                        <p:attrNameLst>
                                          <p:attrName>style.visibility</p:attrName>
                                        </p:attrNameLst>
                                      </p:cBhvr>
                                      <p:to>
                                        <p:strVal val="visible"/>
                                      </p:to>
                                    </p:set>
                                    <p:animEffect transition="in" filter="circle(in)">
                                      <p:cBhvr>
                                        <p:cTn id="20" dur="2000"/>
                                        <p:tgtEl>
                                          <p:spTgt spid="450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1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p:bldP spid="45065" grpId="0" animBg="1"/>
      <p:bldP spid="4506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5064" name="Text Box 8"/>
          <p:cNvSpPr txBox="1">
            <a:spLocks noChangeArrowheads="1"/>
          </p:cNvSpPr>
          <p:nvPr/>
        </p:nvSpPr>
        <p:spPr bwMode="auto">
          <a:xfrm>
            <a:off x="1476375" y="1628775"/>
            <a:ext cx="6191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endParaRPr kumimoji="1" lang="zh-CN" altLang="zh-CN" sz="3600" i="0">
              <a:solidFill>
                <a:srgbClr val="CC0000"/>
              </a:solidFill>
              <a:latin typeface="Times New Roman" pitchFamily="18" charset="0"/>
              <a:ea typeface="楷体_GB2312" pitchFamily="49" charset="-122"/>
            </a:endParaRPr>
          </a:p>
        </p:txBody>
      </p:sp>
      <p:sp>
        <p:nvSpPr>
          <p:cNvPr id="58371" name="Text Box 15"/>
          <p:cNvSpPr txBox="1">
            <a:spLocks noChangeArrowheads="1"/>
          </p:cNvSpPr>
          <p:nvPr/>
        </p:nvSpPr>
        <p:spPr bwMode="auto">
          <a:xfrm>
            <a:off x="179388" y="1196975"/>
            <a:ext cx="3816350" cy="82391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endParaRPr lang="zh-CN" altLang="zh-CN" sz="4800"/>
          </a:p>
        </p:txBody>
      </p:sp>
      <p:grpSp>
        <p:nvGrpSpPr>
          <p:cNvPr id="2" name="Group 6"/>
          <p:cNvGrpSpPr>
            <a:grpSpLocks/>
          </p:cNvGrpSpPr>
          <p:nvPr/>
        </p:nvGrpSpPr>
        <p:grpSpPr bwMode="auto">
          <a:xfrm>
            <a:off x="4267200" y="1141413"/>
            <a:ext cx="4724400" cy="5183187"/>
            <a:chOff x="2688" y="719"/>
            <a:chExt cx="2976" cy="3265"/>
          </a:xfrm>
        </p:grpSpPr>
        <p:grpSp>
          <p:nvGrpSpPr>
            <p:cNvPr id="58377" name="Group 7"/>
            <p:cNvGrpSpPr>
              <a:grpSpLocks/>
            </p:cNvGrpSpPr>
            <p:nvPr/>
          </p:nvGrpSpPr>
          <p:grpSpPr bwMode="auto">
            <a:xfrm>
              <a:off x="2688" y="739"/>
              <a:ext cx="2976" cy="3245"/>
              <a:chOff x="2784" y="739"/>
              <a:chExt cx="2784" cy="3245"/>
            </a:xfrm>
          </p:grpSpPr>
          <p:sp>
            <p:nvSpPr>
              <p:cNvPr id="58380" name="AutoShape 8"/>
              <p:cNvSpPr>
                <a:spLocks noChangeArrowheads="1"/>
              </p:cNvSpPr>
              <p:nvPr/>
            </p:nvSpPr>
            <p:spPr bwMode="auto">
              <a:xfrm>
                <a:off x="2784" y="888"/>
                <a:ext cx="2784" cy="3096"/>
              </a:xfrm>
              <a:prstGeom prst="roundRect">
                <a:avLst>
                  <a:gd name="adj" fmla="val 4690"/>
                </a:avLst>
              </a:prstGeom>
              <a:noFill/>
              <a:ln w="57150">
                <a:solidFill>
                  <a:srgbClr val="268CD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81" name="AutoShape 9"/>
              <p:cNvSpPr>
                <a:spLocks noChangeArrowheads="1"/>
              </p:cNvSpPr>
              <p:nvPr/>
            </p:nvSpPr>
            <p:spPr bwMode="gray">
              <a:xfrm>
                <a:off x="3045" y="739"/>
                <a:ext cx="2262" cy="301"/>
              </a:xfrm>
              <a:prstGeom prst="roundRect">
                <a:avLst>
                  <a:gd name="adj" fmla="val 50000"/>
                </a:avLst>
              </a:prstGeom>
              <a:gradFill rotWithShape="1">
                <a:gsLst>
                  <a:gs pos="0">
                    <a:srgbClr val="124161"/>
                  </a:gs>
                  <a:gs pos="50000">
                    <a:srgbClr val="268CD2"/>
                  </a:gs>
                  <a:gs pos="100000">
                    <a:srgbClr val="12416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8382" name="AutoShape 10"/>
              <p:cNvSpPr>
                <a:spLocks noChangeArrowheads="1"/>
              </p:cNvSpPr>
              <p:nvPr/>
            </p:nvSpPr>
            <p:spPr bwMode="auto">
              <a:xfrm flipH="1">
                <a:off x="5090" y="815"/>
                <a:ext cx="87" cy="149"/>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8383" name="AutoShape 11"/>
              <p:cNvSpPr>
                <a:spLocks noChangeArrowheads="1"/>
              </p:cNvSpPr>
              <p:nvPr/>
            </p:nvSpPr>
            <p:spPr bwMode="auto">
              <a:xfrm flipH="1">
                <a:off x="3171" y="815"/>
                <a:ext cx="87" cy="149"/>
              </a:xfrm>
              <a:prstGeom prst="octagon">
                <a:avLst>
                  <a:gd name="adj" fmla="val 2928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4" name="Text Box 12"/>
            <p:cNvSpPr txBox="1">
              <a:spLocks noChangeArrowheads="1"/>
            </p:cNvSpPr>
            <p:nvPr/>
          </p:nvSpPr>
          <p:spPr bwMode="auto">
            <a:xfrm>
              <a:off x="2784" y="1152"/>
              <a:ext cx="2784" cy="2811"/>
            </a:xfrm>
            <a:prstGeom prst="rect">
              <a:avLst/>
            </a:prstGeom>
            <a:noFill/>
            <a:ln w="57150" cmpd="thinThick">
              <a:noFill/>
              <a:miter lim="800000"/>
              <a:headEnd/>
              <a:tailEnd/>
            </a:ln>
            <a:effectLst>
              <a:prstShdw prst="shdw13" dist="53882" dir="13500000">
                <a:schemeClr val="bg2">
                  <a:alpha val="50000"/>
                </a:schemeClr>
              </a:prstShdw>
            </a:effectLst>
          </p:spPr>
          <p:txBody>
            <a:bodyPr>
              <a:spAutoFit/>
            </a:bodyPr>
            <a:lstStyle/>
            <a:p>
              <a:pPr>
                <a:spcBef>
                  <a:spcPct val="20000"/>
                </a:spcBef>
                <a:buSzPct val="80000"/>
                <a:buFontTx/>
                <a:buBlip>
                  <a:blip r:embed="rId3"/>
                </a:buBlip>
                <a:defRPr/>
              </a:pPr>
              <a:r>
                <a:rPr lang="en-US" altLang="zh-CN" sz="2000" b="1" dirty="0">
                  <a:solidFill>
                    <a:srgbClr val="000000"/>
                  </a:solidFill>
                  <a:effectLst>
                    <a:outerShdw blurRad="38100" dist="38100" dir="2700000" algn="tl">
                      <a:srgbClr val="C0C0C0"/>
                    </a:outerShdw>
                  </a:effectLst>
                  <a:latin typeface="黑体" pitchFamily="2" charset="-122"/>
                  <a:ea typeface="黑体" pitchFamily="2" charset="-122"/>
                </a:rPr>
                <a:t> </a:t>
              </a:r>
              <a:r>
                <a:rPr lang="en-US" altLang="zh-CN" sz="2000" b="1" i="0" dirty="0">
                  <a:solidFill>
                    <a:srgbClr val="000000"/>
                  </a:solidFill>
                  <a:latin typeface="黑体" pitchFamily="2" charset="-122"/>
                  <a:ea typeface="黑体" pitchFamily="2" charset="-122"/>
                </a:rPr>
                <a:t>1916</a:t>
              </a:r>
              <a:r>
                <a:rPr lang="zh-CN" altLang="en-US" sz="2000" b="1" i="0" dirty="0">
                  <a:solidFill>
                    <a:srgbClr val="000000"/>
                  </a:solidFill>
                  <a:latin typeface="黑体" pitchFamily="2" charset="-122"/>
                  <a:ea typeface="黑体" pitchFamily="2" charset="-122"/>
                </a:rPr>
                <a:t>年，出生于近代以来以商业而名震中国的江苏无锡荣氏家族。</a:t>
              </a:r>
            </a:p>
            <a:p>
              <a:pPr>
                <a:spcBef>
                  <a:spcPct val="20000"/>
                </a:spcBef>
                <a:buSzPct val="80000"/>
                <a:buFontTx/>
                <a:buBlip>
                  <a:blip r:embed="rId3"/>
                </a:buBlip>
                <a:defRPr/>
              </a:pPr>
              <a:r>
                <a:rPr lang="zh-CN" altLang="en-US" sz="2000" b="1" i="0" dirty="0">
                  <a:solidFill>
                    <a:srgbClr val="000000"/>
                  </a:solidFill>
                  <a:latin typeface="黑体" pitchFamily="2" charset="-122"/>
                  <a:ea typeface="黑体" pitchFamily="2" charset="-122"/>
                </a:rPr>
                <a:t> </a:t>
              </a:r>
              <a:r>
                <a:rPr lang="en-US" altLang="zh-CN" sz="2000" b="1" i="0" dirty="0">
                  <a:solidFill>
                    <a:srgbClr val="000000"/>
                  </a:solidFill>
                  <a:latin typeface="黑体" pitchFamily="2" charset="-122"/>
                  <a:ea typeface="黑体" pitchFamily="2" charset="-122"/>
                </a:rPr>
                <a:t>1949</a:t>
              </a:r>
              <a:r>
                <a:rPr lang="zh-CN" altLang="en-US" sz="2000" b="1" i="0" dirty="0">
                  <a:solidFill>
                    <a:srgbClr val="000000"/>
                  </a:solidFill>
                  <a:latin typeface="黑体" pitchFamily="2" charset="-122"/>
                  <a:ea typeface="黑体" pitchFamily="2" charset="-122"/>
                </a:rPr>
                <a:t>年，决定留在大陆。 </a:t>
              </a:r>
            </a:p>
            <a:p>
              <a:pPr>
                <a:spcBef>
                  <a:spcPct val="20000"/>
                </a:spcBef>
                <a:buSzPct val="80000"/>
                <a:buFontTx/>
                <a:buBlip>
                  <a:blip r:embed="rId3"/>
                </a:buBlip>
                <a:defRPr/>
              </a:pPr>
              <a:r>
                <a:rPr lang="zh-CN" altLang="en-US" sz="2000" b="1" i="0" dirty="0">
                  <a:solidFill>
                    <a:srgbClr val="000000"/>
                  </a:solidFill>
                  <a:latin typeface="黑体" pitchFamily="2" charset="-122"/>
                  <a:ea typeface="黑体" pitchFamily="2" charset="-122"/>
                </a:rPr>
                <a:t> </a:t>
              </a:r>
              <a:r>
                <a:rPr lang="en-US" altLang="zh-CN" sz="2000" b="1" i="0" dirty="0">
                  <a:solidFill>
                    <a:srgbClr val="000000"/>
                  </a:solidFill>
                  <a:latin typeface="黑体" pitchFamily="2" charset="-122"/>
                  <a:ea typeface="黑体" pitchFamily="2" charset="-122"/>
                </a:rPr>
                <a:t>1956</a:t>
              </a:r>
              <a:r>
                <a:rPr lang="zh-CN" altLang="en-US" sz="2000" b="1" i="0" dirty="0">
                  <a:solidFill>
                    <a:srgbClr val="000000"/>
                  </a:solidFill>
                  <a:latin typeface="黑体" pitchFamily="2" charset="-122"/>
                  <a:ea typeface="黑体" pitchFamily="2" charset="-122"/>
                </a:rPr>
                <a:t>年，将自己的商业帝国上交给政府。</a:t>
              </a:r>
              <a:endParaRPr lang="en-US" altLang="zh-CN" sz="2000" b="1" i="0" dirty="0">
                <a:solidFill>
                  <a:srgbClr val="000000"/>
                </a:solidFill>
                <a:latin typeface="黑体" pitchFamily="2" charset="-122"/>
                <a:ea typeface="黑体" pitchFamily="2" charset="-122"/>
              </a:endParaRPr>
            </a:p>
            <a:p>
              <a:pPr>
                <a:spcBef>
                  <a:spcPct val="20000"/>
                </a:spcBef>
                <a:buSzPct val="80000"/>
                <a:buFontTx/>
                <a:buBlip>
                  <a:blip r:embed="rId3"/>
                </a:buBlip>
                <a:defRPr/>
              </a:pPr>
              <a:r>
                <a:rPr lang="en-US" altLang="zh-CN" sz="2000" b="1" i="0" dirty="0">
                  <a:solidFill>
                    <a:srgbClr val="000000"/>
                  </a:solidFill>
                  <a:latin typeface="黑体" pitchFamily="2" charset="-122"/>
                  <a:ea typeface="黑体" pitchFamily="2" charset="-122"/>
                </a:rPr>
                <a:t> 1957</a:t>
              </a:r>
              <a:r>
                <a:rPr lang="zh-CN" altLang="en-US" sz="2000" b="1" i="0" dirty="0">
                  <a:solidFill>
                    <a:srgbClr val="000000"/>
                  </a:solidFill>
                  <a:latin typeface="黑体" pitchFamily="2" charset="-122"/>
                  <a:ea typeface="黑体" pitchFamily="2" charset="-122"/>
                </a:rPr>
                <a:t>年，被时任副总理陈毅誉为“红色资本家”。</a:t>
              </a:r>
            </a:p>
            <a:p>
              <a:pPr>
                <a:spcBef>
                  <a:spcPct val="20000"/>
                </a:spcBef>
                <a:buSzPct val="80000"/>
                <a:buFontTx/>
                <a:buBlip>
                  <a:blip r:embed="rId3"/>
                </a:buBlip>
                <a:defRPr/>
              </a:pPr>
              <a:r>
                <a:rPr lang="zh-CN" altLang="en-US" sz="2000" b="1" i="0" dirty="0">
                  <a:solidFill>
                    <a:srgbClr val="000000"/>
                  </a:solidFill>
                  <a:latin typeface="黑体" pitchFamily="2" charset="-122"/>
                  <a:ea typeface="黑体" pitchFamily="2" charset="-122"/>
                </a:rPr>
                <a:t> </a:t>
              </a:r>
              <a:r>
                <a:rPr lang="en-US" altLang="zh-CN" sz="2000" b="1" i="0" dirty="0">
                  <a:solidFill>
                    <a:srgbClr val="000000"/>
                  </a:solidFill>
                  <a:latin typeface="黑体" pitchFamily="2" charset="-122"/>
                  <a:ea typeface="黑体" pitchFamily="2" charset="-122"/>
                </a:rPr>
                <a:t>1979</a:t>
              </a:r>
              <a:r>
                <a:rPr lang="zh-CN" altLang="en-US" sz="2000" b="1" i="0" dirty="0">
                  <a:solidFill>
                    <a:srgbClr val="000000"/>
                  </a:solidFill>
                  <a:latin typeface="黑体" pitchFamily="2" charset="-122"/>
                  <a:ea typeface="黑体" pitchFamily="2" charset="-122"/>
                </a:rPr>
                <a:t>年，在邓小平支持下创办中国国际信托投资公司。</a:t>
              </a:r>
            </a:p>
            <a:p>
              <a:pPr>
                <a:spcBef>
                  <a:spcPct val="20000"/>
                </a:spcBef>
                <a:buSzPct val="80000"/>
                <a:buFontTx/>
                <a:buBlip>
                  <a:blip r:embed="rId3"/>
                </a:buBlip>
                <a:defRPr/>
              </a:pPr>
              <a:r>
                <a:rPr lang="zh-CN" altLang="en-US" sz="2000" b="1" i="0" dirty="0">
                  <a:solidFill>
                    <a:srgbClr val="000000"/>
                  </a:solidFill>
                  <a:latin typeface="黑体" pitchFamily="2" charset="-122"/>
                  <a:ea typeface="黑体" pitchFamily="2" charset="-122"/>
                </a:rPr>
                <a:t> </a:t>
              </a:r>
              <a:r>
                <a:rPr lang="en-US" altLang="zh-CN" sz="2000" b="1" i="0" dirty="0">
                  <a:solidFill>
                    <a:srgbClr val="000000"/>
                  </a:solidFill>
                  <a:latin typeface="黑体" pitchFamily="2" charset="-122"/>
                  <a:ea typeface="黑体" pitchFamily="2" charset="-122"/>
                </a:rPr>
                <a:t>1993</a:t>
              </a:r>
              <a:r>
                <a:rPr lang="zh-CN" altLang="en-US" sz="2000" b="1" i="0" dirty="0">
                  <a:solidFill>
                    <a:srgbClr val="000000"/>
                  </a:solidFill>
                  <a:latin typeface="黑体" pitchFamily="2" charset="-122"/>
                  <a:ea typeface="黑体" pitchFamily="2" charset="-122"/>
                </a:rPr>
                <a:t>年</a:t>
              </a:r>
              <a:r>
                <a:rPr lang="en-US" altLang="zh-CN" sz="2000" b="1" i="0" dirty="0">
                  <a:solidFill>
                    <a:srgbClr val="000000"/>
                  </a:solidFill>
                  <a:latin typeface="Arial"/>
                  <a:ea typeface="黑体" pitchFamily="2" charset="-122"/>
                </a:rPr>
                <a:t>—</a:t>
              </a:r>
              <a:r>
                <a:rPr lang="en-US" altLang="zh-CN" sz="2000" b="1" i="0" dirty="0">
                  <a:solidFill>
                    <a:srgbClr val="000000"/>
                  </a:solidFill>
                  <a:latin typeface="黑体" pitchFamily="2" charset="-122"/>
                  <a:ea typeface="黑体" pitchFamily="2" charset="-122"/>
                </a:rPr>
                <a:t>1998</a:t>
              </a:r>
              <a:r>
                <a:rPr lang="zh-CN" altLang="en-US" sz="2000" b="1" i="0" dirty="0">
                  <a:solidFill>
                    <a:srgbClr val="000000"/>
                  </a:solidFill>
                  <a:latin typeface="黑体" pitchFamily="2" charset="-122"/>
                  <a:ea typeface="黑体" pitchFamily="2" charset="-122"/>
                </a:rPr>
                <a:t>年，出任中华人民共和国国家副主席。</a:t>
              </a:r>
            </a:p>
            <a:p>
              <a:pPr>
                <a:spcBef>
                  <a:spcPct val="20000"/>
                </a:spcBef>
                <a:buSzPct val="80000"/>
                <a:buFontTx/>
                <a:buBlip>
                  <a:blip r:embed="rId3"/>
                </a:buBlip>
                <a:defRPr/>
              </a:pPr>
              <a:r>
                <a:rPr lang="zh-CN" altLang="en-US" sz="2000" b="1" i="0" dirty="0">
                  <a:solidFill>
                    <a:srgbClr val="000000"/>
                  </a:solidFill>
                  <a:latin typeface="黑体" pitchFamily="2" charset="-122"/>
                  <a:ea typeface="黑体" pitchFamily="2" charset="-122"/>
                </a:rPr>
                <a:t> </a:t>
              </a:r>
              <a:r>
                <a:rPr lang="en-US" altLang="zh-CN" sz="2000" b="1" i="0" dirty="0">
                  <a:solidFill>
                    <a:srgbClr val="000000"/>
                  </a:solidFill>
                  <a:latin typeface="黑体" pitchFamily="2" charset="-122"/>
                  <a:ea typeface="黑体" pitchFamily="2" charset="-122"/>
                </a:rPr>
                <a:t>2005</a:t>
              </a:r>
              <a:r>
                <a:rPr lang="zh-CN" altLang="en-US" sz="2000" b="1" i="0" dirty="0">
                  <a:solidFill>
                    <a:srgbClr val="000000"/>
                  </a:solidFill>
                  <a:latin typeface="黑体" pitchFamily="2" charset="-122"/>
                  <a:ea typeface="黑体" pitchFamily="2" charset="-122"/>
                </a:rPr>
                <a:t>年</a:t>
              </a:r>
              <a:r>
                <a:rPr lang="en-US" altLang="zh-CN" sz="2000" b="1" i="0" dirty="0">
                  <a:solidFill>
                    <a:srgbClr val="000000"/>
                  </a:solidFill>
                  <a:latin typeface="黑体" pitchFamily="2" charset="-122"/>
                  <a:ea typeface="黑体" pitchFamily="2" charset="-122"/>
                </a:rPr>
                <a:t>10</a:t>
              </a:r>
              <a:r>
                <a:rPr lang="zh-CN" altLang="en-US" sz="2000" b="1" i="0" dirty="0">
                  <a:solidFill>
                    <a:srgbClr val="000000"/>
                  </a:solidFill>
                  <a:latin typeface="黑体" pitchFamily="2" charset="-122"/>
                  <a:ea typeface="黑体" pitchFamily="2" charset="-122"/>
                </a:rPr>
                <a:t>月</a:t>
              </a:r>
              <a:r>
                <a:rPr lang="en-US" altLang="zh-CN" sz="2000" b="1" i="0" dirty="0">
                  <a:solidFill>
                    <a:srgbClr val="000000"/>
                  </a:solidFill>
                  <a:latin typeface="黑体" pitchFamily="2" charset="-122"/>
                  <a:ea typeface="黑体" pitchFamily="2" charset="-122"/>
                </a:rPr>
                <a:t>26</a:t>
              </a:r>
              <a:r>
                <a:rPr lang="zh-CN" altLang="en-US" sz="2000" b="1" i="0" dirty="0">
                  <a:solidFill>
                    <a:srgbClr val="000000"/>
                  </a:solidFill>
                  <a:latin typeface="黑体" pitchFamily="2" charset="-122"/>
                  <a:ea typeface="黑体" pitchFamily="2" charset="-122"/>
                </a:rPr>
                <a:t>日，在北京逝世，享年</a:t>
              </a:r>
              <a:r>
                <a:rPr lang="en-US" altLang="zh-CN" sz="2000" b="1" i="0" dirty="0">
                  <a:solidFill>
                    <a:srgbClr val="000000"/>
                  </a:solidFill>
                  <a:latin typeface="黑体" pitchFamily="2" charset="-122"/>
                  <a:ea typeface="黑体" pitchFamily="2" charset="-122"/>
                </a:rPr>
                <a:t>89</a:t>
              </a:r>
              <a:r>
                <a:rPr lang="zh-CN" altLang="en-US" sz="2000" b="1" i="0" dirty="0">
                  <a:solidFill>
                    <a:srgbClr val="000000"/>
                  </a:solidFill>
                  <a:latin typeface="黑体" pitchFamily="2" charset="-122"/>
                  <a:ea typeface="黑体" pitchFamily="2" charset="-122"/>
                </a:rPr>
                <a:t>岁。</a:t>
              </a:r>
            </a:p>
          </p:txBody>
        </p:sp>
        <p:sp>
          <p:nvSpPr>
            <p:cNvPr id="15" name="Text Box 13"/>
            <p:cNvSpPr txBox="1">
              <a:spLocks noChangeArrowheads="1"/>
            </p:cNvSpPr>
            <p:nvPr/>
          </p:nvSpPr>
          <p:spPr bwMode="auto">
            <a:xfrm>
              <a:off x="3552" y="719"/>
              <a:ext cx="1081" cy="288"/>
            </a:xfrm>
            <a:prstGeom prst="rect">
              <a:avLst/>
            </a:prstGeom>
            <a:noFill/>
            <a:ln w="9525">
              <a:noFill/>
              <a:miter lim="800000"/>
              <a:headEnd/>
              <a:tailEnd/>
            </a:ln>
            <a:effectLst/>
          </p:spPr>
          <p:txBody>
            <a:bodyPr wrap="none">
              <a:spAutoFit/>
            </a:bodyPr>
            <a:lstStyle/>
            <a:p>
              <a:pPr>
                <a:defRPr/>
              </a:pPr>
              <a:r>
                <a:rPr lang="zh-CN" altLang="en-US" sz="2400" b="1">
                  <a:solidFill>
                    <a:schemeClr val="bg1"/>
                  </a:solidFill>
                  <a:effectLst>
                    <a:outerShdw blurRad="38100" dist="38100" dir="2700000" algn="tl">
                      <a:srgbClr val="C0C0C0"/>
                    </a:outerShdw>
                  </a:effectLst>
                  <a:ea typeface="黑体" pitchFamily="2" charset="-122"/>
                </a:rPr>
                <a:t>荣毅仁简介</a:t>
              </a:r>
            </a:p>
          </p:txBody>
        </p:sp>
      </p:grpSp>
      <p:sp>
        <p:nvSpPr>
          <p:cNvPr id="20" name="WordArt 16"/>
          <p:cNvSpPr>
            <a:spLocks noChangeArrowheads="1" noChangeShapeType="1" noTextEdit="1"/>
          </p:cNvSpPr>
          <p:nvPr/>
        </p:nvSpPr>
        <p:spPr bwMode="auto">
          <a:xfrm>
            <a:off x="395288" y="1341438"/>
            <a:ext cx="3455987" cy="504825"/>
          </a:xfrm>
          <a:prstGeom prst="rect">
            <a:avLst/>
          </a:prstGeom>
        </p:spPr>
        <p:txBody>
          <a:bodyPr wrap="none" fromWordArt="1">
            <a:prstTxWarp prst="textPlain">
              <a:avLst>
                <a:gd name="adj" fmla="val 50000"/>
              </a:avLst>
            </a:prstTxWarp>
          </a:bodyPr>
          <a:lstStyle/>
          <a:p>
            <a:pPr algn="ctr">
              <a:defRPr/>
            </a:pPr>
            <a:r>
              <a:rPr lang="zh-CN" altLang="en-US" sz="3600" b="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黑体"/>
                <a:ea typeface="黑体"/>
              </a:rPr>
              <a:t>红色资本家</a:t>
            </a:r>
            <a:r>
              <a:rPr lang="en-US" altLang="zh-CN" sz="3600" b="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黑体"/>
                <a:ea typeface="黑体"/>
              </a:rPr>
              <a:t>——</a:t>
            </a:r>
            <a:r>
              <a:rPr lang="zh-CN" altLang="en-US" sz="3600" b="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黑体"/>
                <a:ea typeface="黑体"/>
              </a:rPr>
              <a:t>荣毅仁</a:t>
            </a:r>
          </a:p>
        </p:txBody>
      </p:sp>
      <p:sp>
        <p:nvSpPr>
          <p:cNvPr id="21" name="Rectangle 5" descr="荣"/>
          <p:cNvSpPr>
            <a:spLocks noChangeArrowheads="1"/>
          </p:cNvSpPr>
          <p:nvPr/>
        </p:nvSpPr>
        <p:spPr bwMode="auto">
          <a:xfrm>
            <a:off x="2071688" y="2143125"/>
            <a:ext cx="1928812" cy="23574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22" name="Picture 4" descr="图片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3" y="4635500"/>
            <a:ext cx="3881437"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descr="图片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3" y="2143125"/>
            <a:ext cx="171450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nodePh="1">
                                  <p:stCondLst>
                                    <p:cond delay="0"/>
                                  </p:stCondLst>
                                  <p:endCondLst>
                                    <p:cond evt="begin" delay="0">
                                      <p:tn val="5"/>
                                    </p:cond>
                                  </p:endCondLst>
                                  <p:childTnLst>
                                    <p:set>
                                      <p:cBhvr>
                                        <p:cTn id="6" dur="1" fill="hold">
                                          <p:stCondLst>
                                            <p:cond delay="0"/>
                                          </p:stCondLst>
                                        </p:cTn>
                                        <p:tgtEl>
                                          <p:spTgt spid="45064"/>
                                        </p:tgtEl>
                                        <p:attrNameLst>
                                          <p:attrName>style.visibility</p:attrName>
                                        </p:attrNameLst>
                                      </p:cBhvr>
                                      <p:to>
                                        <p:strVal val="visible"/>
                                      </p:to>
                                    </p:set>
                                    <p:anim calcmode="lin" valueType="num">
                                      <p:cBhvr>
                                        <p:cTn id="7" dur="500" fill="hold"/>
                                        <p:tgtEl>
                                          <p:spTgt spid="45064"/>
                                        </p:tgtEl>
                                        <p:attrNameLst>
                                          <p:attrName>ppt_w</p:attrName>
                                        </p:attrNameLst>
                                      </p:cBhvr>
                                      <p:tavLst>
                                        <p:tav tm="0">
                                          <p:val>
                                            <p:fltVal val="0"/>
                                          </p:val>
                                        </p:tav>
                                        <p:tav tm="100000">
                                          <p:val>
                                            <p:strVal val="#ppt_w"/>
                                          </p:val>
                                        </p:tav>
                                      </p:tavLst>
                                    </p:anim>
                                    <p:anim calcmode="lin" valueType="num">
                                      <p:cBhvr>
                                        <p:cTn id="8" dur="500" fill="hold"/>
                                        <p:tgtEl>
                                          <p:spTgt spid="45064"/>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2" presetClass="entr" presetSubtype="6"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1+#ppt_w/2"/>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3"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1+#ppt_w/2"/>
                                          </p:val>
                                        </p:tav>
                                        <p:tav tm="100000">
                                          <p:val>
                                            <p:strVal val="#ppt_x"/>
                                          </p:val>
                                        </p:tav>
                                      </p:tavLst>
                                    </p:anim>
                                    <p:anim calcmode="lin" valueType="num">
                                      <p:cBhvr additive="base">
                                        <p:cTn id="21"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9"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0-#ppt_w/2"/>
                                          </p:val>
                                        </p:tav>
                                        <p:tav tm="100000">
                                          <p:val>
                                            <p:strVal val="#ppt_x"/>
                                          </p:val>
                                        </p:tav>
                                      </p:tavLst>
                                    </p:anim>
                                    <p:anim calcmode="lin" valueType="num">
                                      <p:cBhvr additive="base">
                                        <p:cTn id="27"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5064" name="Text Box 8"/>
          <p:cNvSpPr txBox="1">
            <a:spLocks noChangeArrowheads="1"/>
          </p:cNvSpPr>
          <p:nvPr/>
        </p:nvSpPr>
        <p:spPr bwMode="auto">
          <a:xfrm>
            <a:off x="1476375" y="1628775"/>
            <a:ext cx="6191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endParaRPr kumimoji="1" lang="zh-CN" altLang="zh-CN" sz="3600" i="0">
              <a:solidFill>
                <a:srgbClr val="CC0000"/>
              </a:solidFill>
              <a:latin typeface="Times New Roman" pitchFamily="18" charset="0"/>
              <a:ea typeface="楷体_GB2312" pitchFamily="49" charset="-122"/>
            </a:endParaRPr>
          </a:p>
        </p:txBody>
      </p:sp>
      <p:pic>
        <p:nvPicPr>
          <p:cNvPr id="59395" name="Picture 4" descr="c:\users\lenovo\appdata\roaming\360se6\User Data\temp\1330497483902_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143000"/>
            <a:ext cx="3571875"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6" descr="c:\users\lenovo\appdata\roaming\360se6\User Data\temp\20120925006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1125538"/>
            <a:ext cx="45910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nodePh="1">
                                  <p:stCondLst>
                                    <p:cond delay="0"/>
                                  </p:stCondLst>
                                  <p:endCondLst>
                                    <p:cond evt="begin" delay="0">
                                      <p:tn val="5"/>
                                    </p:cond>
                                  </p:endCondLst>
                                  <p:childTnLst>
                                    <p:set>
                                      <p:cBhvr>
                                        <p:cTn id="6" dur="1" fill="hold">
                                          <p:stCondLst>
                                            <p:cond delay="0"/>
                                          </p:stCondLst>
                                        </p:cTn>
                                        <p:tgtEl>
                                          <p:spTgt spid="45064"/>
                                        </p:tgtEl>
                                        <p:attrNameLst>
                                          <p:attrName>style.visibility</p:attrName>
                                        </p:attrNameLst>
                                      </p:cBhvr>
                                      <p:to>
                                        <p:strVal val="visible"/>
                                      </p:to>
                                    </p:set>
                                    <p:anim calcmode="lin" valueType="num">
                                      <p:cBhvr>
                                        <p:cTn id="7" dur="500" fill="hold"/>
                                        <p:tgtEl>
                                          <p:spTgt spid="45064"/>
                                        </p:tgtEl>
                                        <p:attrNameLst>
                                          <p:attrName>ppt_w</p:attrName>
                                        </p:attrNameLst>
                                      </p:cBhvr>
                                      <p:tavLst>
                                        <p:tav tm="0">
                                          <p:val>
                                            <p:fltVal val="0"/>
                                          </p:val>
                                        </p:tav>
                                        <p:tav tm="100000">
                                          <p:val>
                                            <p:strVal val="#ppt_w"/>
                                          </p:val>
                                        </p:tav>
                                      </p:tavLst>
                                    </p:anim>
                                    <p:anim calcmode="lin" valueType="num">
                                      <p:cBhvr>
                                        <p:cTn id="8" dur="500" fill="hold"/>
                                        <p:tgtEl>
                                          <p:spTgt spid="450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68313" y="1341438"/>
            <a:ext cx="7127875" cy="935037"/>
          </a:xfrm>
          <a:solidFill>
            <a:srgbClr val="800000"/>
          </a:solidFill>
          <a:ln>
            <a:solidFill>
              <a:schemeClr val="bg1"/>
            </a:solidFill>
          </a:ln>
        </p:spPr>
        <p:txBody>
          <a:bodyPr/>
          <a:lstStyle/>
          <a:p>
            <a:pPr algn="l" eaLnBrk="1" hangingPunct="1">
              <a:defRPr/>
            </a:pPr>
            <a:r>
              <a:rPr lang="zh-CN" altLang="en-US" sz="3600" b="1" dirty="0" smtClean="0">
                <a:solidFill>
                  <a:srgbClr val="FFFF00"/>
                </a:solidFill>
                <a:effectLst>
                  <a:outerShdw blurRad="38100" dist="38100" dir="2700000" algn="tl">
                    <a:srgbClr val="000000"/>
                  </a:outerShdw>
                </a:effectLst>
                <a:ea typeface="黑体" pitchFamily="49" charset="-122"/>
              </a:rPr>
              <a:t>二、社会主义改造的历史经验</a:t>
            </a:r>
          </a:p>
        </p:txBody>
      </p:sp>
      <p:sp>
        <p:nvSpPr>
          <p:cNvPr id="60419" name="Rectangle 5"/>
          <p:cNvSpPr>
            <a:spLocks noGrp="1" noChangeArrowheads="1"/>
          </p:cNvSpPr>
          <p:nvPr>
            <p:ph type="body" idx="1"/>
          </p:nvPr>
        </p:nvSpPr>
        <p:spPr>
          <a:xfrm>
            <a:off x="395288" y="2349500"/>
            <a:ext cx="8280400" cy="3311525"/>
          </a:xfrm>
          <a:solidFill>
            <a:schemeClr val="bg1"/>
          </a:solidFill>
          <a:ln>
            <a:solidFill>
              <a:srgbClr val="FF0000"/>
            </a:solidFill>
            <a:miter lim="800000"/>
            <a:headEnd/>
            <a:tailEnd/>
          </a:ln>
        </p:spPr>
        <p:txBody>
          <a:bodyPr/>
          <a:lstStyle/>
          <a:p>
            <a:pPr eaLnBrk="1" hangingPunct="1">
              <a:lnSpc>
                <a:spcPct val="120000"/>
              </a:lnSpc>
              <a:spcBef>
                <a:spcPct val="0"/>
              </a:spcBef>
              <a:buFontTx/>
              <a:buNone/>
            </a:pPr>
            <a:r>
              <a:rPr kumimoji="1" lang="zh-CN" altLang="en-US" sz="3600" b="1" smtClean="0">
                <a:solidFill>
                  <a:srgbClr val="990000"/>
                </a:solidFill>
                <a:ea typeface="黑体" pitchFamily="49" charset="-122"/>
              </a:rPr>
              <a:t>（一）社会主义改造的历史经验</a:t>
            </a:r>
          </a:p>
          <a:p>
            <a:pPr eaLnBrk="1" hangingPunct="1">
              <a:lnSpc>
                <a:spcPct val="120000"/>
              </a:lnSpc>
              <a:spcBef>
                <a:spcPct val="15000"/>
              </a:spcBef>
              <a:buFontTx/>
              <a:buNone/>
            </a:pPr>
            <a:r>
              <a:rPr kumimoji="1" lang="zh-CN" altLang="en-US" b="1" smtClean="0"/>
              <a:t>   </a:t>
            </a:r>
            <a:r>
              <a:rPr kumimoji="1" lang="en-US" altLang="zh-CN" b="1" smtClean="0">
                <a:latin typeface="楷体_GB2312" pitchFamily="49" charset="-122"/>
                <a:ea typeface="楷体_GB2312" pitchFamily="49" charset="-122"/>
              </a:rPr>
              <a:t>1</a:t>
            </a:r>
            <a:r>
              <a:rPr kumimoji="1" lang="zh-CN" altLang="en-US" b="1" smtClean="0">
                <a:latin typeface="楷体_GB2312" pitchFamily="49" charset="-122"/>
                <a:ea typeface="楷体_GB2312" pitchFamily="49" charset="-122"/>
              </a:rPr>
              <a:t>、坚持社会主义工业化建设与社会主义改造同时并举。</a:t>
            </a:r>
          </a:p>
          <a:p>
            <a:pPr eaLnBrk="1" hangingPunct="1">
              <a:lnSpc>
                <a:spcPct val="120000"/>
              </a:lnSpc>
              <a:spcBef>
                <a:spcPct val="15000"/>
              </a:spcBef>
              <a:buFontTx/>
              <a:buNone/>
            </a:pPr>
            <a:r>
              <a:rPr lang="zh-CN" altLang="en-US" b="1" smtClean="0">
                <a:latin typeface="楷体_GB2312" pitchFamily="49" charset="-122"/>
                <a:ea typeface="楷体_GB2312" pitchFamily="49" charset="-122"/>
              </a:rPr>
              <a:t>  </a:t>
            </a:r>
            <a:r>
              <a:rPr lang="en-US" altLang="zh-CN" b="1" smtClean="0">
                <a:latin typeface="楷体_GB2312" pitchFamily="49" charset="-122"/>
                <a:ea typeface="楷体_GB2312" pitchFamily="49" charset="-122"/>
              </a:rPr>
              <a:t>2</a:t>
            </a:r>
            <a:r>
              <a:rPr lang="zh-CN" altLang="en-US" b="1" smtClean="0">
                <a:latin typeface="楷体_GB2312" pitchFamily="49" charset="-122"/>
                <a:ea typeface="楷体_GB2312" pitchFamily="49" charset="-122"/>
              </a:rPr>
              <a:t>、采</a:t>
            </a:r>
            <a:r>
              <a:rPr kumimoji="1" lang="zh-CN" altLang="en-US" b="1" smtClean="0">
                <a:latin typeface="楷体_GB2312" pitchFamily="49" charset="-122"/>
                <a:ea typeface="楷体_GB2312" pitchFamily="49" charset="-122"/>
              </a:rPr>
              <a:t>取积极引导、逐步过渡的方式。</a:t>
            </a:r>
          </a:p>
          <a:p>
            <a:pPr eaLnBrk="1" hangingPunct="1">
              <a:lnSpc>
                <a:spcPct val="120000"/>
              </a:lnSpc>
              <a:spcBef>
                <a:spcPct val="15000"/>
              </a:spcBef>
              <a:buFontTx/>
              <a:buNone/>
            </a:pPr>
            <a:r>
              <a:rPr kumimoji="1" lang="zh-CN" altLang="en-US" b="1" smtClean="0">
                <a:latin typeface="楷体_GB2312" pitchFamily="49" charset="-122"/>
                <a:ea typeface="楷体_GB2312" pitchFamily="49" charset="-122"/>
              </a:rPr>
              <a:t>  </a:t>
            </a:r>
            <a:r>
              <a:rPr kumimoji="1" lang="en-US" altLang="zh-CN" b="1" smtClean="0">
                <a:latin typeface="楷体_GB2312" pitchFamily="49" charset="-122"/>
                <a:ea typeface="楷体_GB2312" pitchFamily="49" charset="-122"/>
              </a:rPr>
              <a:t>3</a:t>
            </a:r>
            <a:r>
              <a:rPr kumimoji="1" lang="zh-CN" altLang="en-US" b="1" smtClean="0">
                <a:latin typeface="楷体_GB2312" pitchFamily="49" charset="-122"/>
                <a:ea typeface="楷体_GB2312" pitchFamily="49" charset="-122"/>
              </a:rPr>
              <a:t>、用和平方法进行改造。</a:t>
            </a:r>
          </a:p>
          <a:p>
            <a:pPr eaLnBrk="1" hangingPunct="1">
              <a:lnSpc>
                <a:spcPct val="120000"/>
              </a:lnSpc>
              <a:spcBef>
                <a:spcPct val="0"/>
              </a:spcBef>
              <a:buFontTx/>
              <a:buNone/>
            </a:pPr>
            <a:endParaRPr kumimoji="1" lang="en-US" altLang="zh-CN" b="1" smtClean="0">
              <a:latin typeface="楷体_GB2312" pitchFamily="49" charset="-122"/>
              <a:ea typeface="楷体_GB2312" pitchFamily="49" charset="-122"/>
            </a:endParaRPr>
          </a:p>
        </p:txBody>
      </p:sp>
      <p:pic>
        <p:nvPicPr>
          <p:cNvPr id="60420" name="Picture 6" descr="200904241238294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8625" y="3286125"/>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200904241238294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0063" y="4572000"/>
            <a:ext cx="3603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8" descr="200904241238294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0063" y="5214938"/>
            <a:ext cx="36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9" descr="701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5715000"/>
            <a:ext cx="2087563"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47114" name="Text Box 10"/>
          <p:cNvSpPr txBox="1">
            <a:spLocks noChangeArrowheads="1"/>
          </p:cNvSpPr>
          <p:nvPr/>
        </p:nvSpPr>
        <p:spPr bwMode="auto">
          <a:xfrm>
            <a:off x="2571750" y="6286500"/>
            <a:ext cx="2808288" cy="376238"/>
          </a:xfrm>
          <a:prstGeom prst="rect">
            <a:avLst/>
          </a:prstGeom>
          <a:solidFill>
            <a:schemeClr val="bg1"/>
          </a:solidFill>
          <a:ln w="9525">
            <a:solidFill>
              <a:srgbClr val="5F5F5F"/>
            </a:solidFill>
            <a:miter lim="800000"/>
            <a:headEnd/>
            <a:tailEnd/>
          </a:ln>
          <a:effectLst>
            <a:outerShdw dist="63500" dir="3187806" algn="ctr" rotWithShape="0">
              <a:schemeClr val="bg2"/>
            </a:outerShdw>
          </a:effectLst>
        </p:spPr>
        <p:txBody>
          <a:bodyPr>
            <a:spAutoFit/>
          </a:bodyPr>
          <a:lstStyle/>
          <a:p>
            <a:pPr algn="ctr">
              <a:defRPr/>
            </a:pP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上海工商界庆祝公私合营</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42" name="Rectangle 3"/>
          <p:cNvSpPr>
            <a:spLocks noGrp="1" noChangeArrowheads="1"/>
          </p:cNvSpPr>
          <p:nvPr>
            <p:ph type="body" idx="1"/>
          </p:nvPr>
        </p:nvSpPr>
        <p:spPr>
          <a:xfrm>
            <a:off x="214313" y="1071563"/>
            <a:ext cx="8643937" cy="3160712"/>
          </a:xfrm>
          <a:solidFill>
            <a:schemeClr val="bg1"/>
          </a:solidFill>
          <a:ln>
            <a:solidFill>
              <a:srgbClr val="000080"/>
            </a:solidFill>
            <a:miter lim="800000"/>
            <a:headEnd/>
            <a:tailEnd/>
          </a:ln>
        </p:spPr>
        <p:txBody>
          <a:bodyPr/>
          <a:lstStyle/>
          <a:p>
            <a:pPr eaLnBrk="1" hangingPunct="1">
              <a:lnSpc>
                <a:spcPct val="90000"/>
              </a:lnSpc>
              <a:buFontTx/>
              <a:buNone/>
            </a:pPr>
            <a:r>
              <a:rPr kumimoji="1" lang="en-US" altLang="zh-CN" sz="3600" b="1" smtClean="0">
                <a:solidFill>
                  <a:srgbClr val="990000"/>
                </a:solidFill>
                <a:ea typeface="黑体" pitchFamily="49" charset="-122"/>
              </a:rPr>
              <a:t> </a:t>
            </a:r>
            <a:r>
              <a:rPr kumimoji="1" lang="zh-CN" altLang="en-US" sz="3600" b="1" smtClean="0">
                <a:solidFill>
                  <a:srgbClr val="990000"/>
                </a:solidFill>
                <a:ea typeface="黑体" pitchFamily="49" charset="-122"/>
              </a:rPr>
              <a:t>（二）社会主义改造中的失误和偏差</a:t>
            </a:r>
          </a:p>
          <a:p>
            <a:pPr eaLnBrk="1" hangingPunct="1">
              <a:buFontTx/>
              <a:buNone/>
            </a:pPr>
            <a:r>
              <a:rPr kumimoji="1" lang="zh-CN" altLang="en-US" sz="2400" b="1" smtClean="0"/>
              <a:t>    </a:t>
            </a:r>
            <a:r>
              <a:rPr kumimoji="1" lang="zh-CN" altLang="en-US" sz="2800" b="1" smtClean="0"/>
              <a:t>主要是“</a:t>
            </a:r>
            <a:r>
              <a:rPr lang="zh-CN" altLang="en-US" sz="2800" b="1" smtClean="0"/>
              <a:t>在一九五五年夏季以后，农业合作化以及对手工业和个体商业的改造要求过急，工作过粗，改变过快，形式也过于简单划一，以致在长期间遗留了一些问题。一九五六年资本主义工商业改造基本完成以后，对于一部分原工商业者的使用和处理也不很适当”</a:t>
            </a:r>
            <a:r>
              <a:rPr kumimoji="1" lang="zh-CN" altLang="en-US" sz="2800" b="1" smtClean="0"/>
              <a:t>。</a:t>
            </a:r>
            <a:r>
              <a:rPr kumimoji="1" lang="en-US" altLang="zh-CN" sz="1800" b="1" smtClean="0">
                <a:solidFill>
                  <a:srgbClr val="0033CC"/>
                </a:solidFill>
              </a:rPr>
              <a:t>——《</a:t>
            </a:r>
            <a:r>
              <a:rPr kumimoji="1" lang="zh-CN" altLang="en-US" sz="1800" b="1" smtClean="0">
                <a:solidFill>
                  <a:srgbClr val="0033CC"/>
                </a:solidFill>
              </a:rPr>
              <a:t>关于建国以来党的若干历史问题的决议</a:t>
            </a:r>
            <a:r>
              <a:rPr kumimoji="1" lang="en-US" altLang="zh-CN" sz="1800" b="1" smtClean="0">
                <a:solidFill>
                  <a:srgbClr val="0033CC"/>
                </a:solidFill>
              </a:rPr>
              <a:t>》</a:t>
            </a:r>
            <a:endParaRPr kumimoji="1" lang="zh-CN" altLang="en-US" sz="1800" b="1" smtClean="0">
              <a:solidFill>
                <a:srgbClr val="0033CC"/>
              </a:solidFill>
            </a:endParaRPr>
          </a:p>
        </p:txBody>
      </p:sp>
      <p:sp>
        <p:nvSpPr>
          <p:cNvPr id="48134" name="Rectangle 6"/>
          <p:cNvSpPr>
            <a:spLocks noChangeArrowheads="1"/>
          </p:cNvSpPr>
          <p:nvPr/>
        </p:nvSpPr>
        <p:spPr bwMode="auto">
          <a:xfrm>
            <a:off x="2714625" y="4357688"/>
            <a:ext cx="6143625" cy="1949450"/>
          </a:xfrm>
          <a:prstGeom prst="rect">
            <a:avLst/>
          </a:prstGeom>
          <a:solidFill>
            <a:srgbClr val="800000"/>
          </a:solidFill>
          <a:ln w="9525">
            <a:solidFill>
              <a:schemeClr val="bg1"/>
            </a:solidFill>
            <a:miter lim="800000"/>
            <a:headEnd/>
            <a:tailEnd/>
          </a:ln>
          <a:effectLst/>
        </p:spPr>
        <p:txBody>
          <a:bodyPr/>
          <a:lstStyle/>
          <a:p>
            <a:pPr marL="342900" indent="-342900">
              <a:defRPr/>
            </a:pPr>
            <a:r>
              <a:rPr lang="en-US" altLang="zh-CN" sz="2400" b="1" i="0" dirty="0">
                <a:latin typeface="Arial" pitchFamily="34" charset="0"/>
                <a:ea typeface="宋体" pitchFamily="2" charset="-122"/>
              </a:rPr>
              <a:t>     </a:t>
            </a:r>
            <a:r>
              <a:rPr lang="en-US" altLang="zh-CN" sz="2600" b="1" dirty="0">
                <a:solidFill>
                  <a:schemeClr val="bg1"/>
                </a:solidFill>
                <a:effectLst>
                  <a:outerShdw blurRad="38100" dist="38100" dir="2700000" algn="tl">
                    <a:srgbClr val="000000"/>
                  </a:outerShdw>
                </a:effectLst>
                <a:latin typeface="Arial" pitchFamily="34" charset="0"/>
                <a:ea typeface="宋体" pitchFamily="2" charset="-122"/>
              </a:rPr>
              <a:t>“</a:t>
            </a:r>
            <a:r>
              <a:rPr lang="zh-CN" altLang="en-US" sz="2600" b="1" dirty="0">
                <a:solidFill>
                  <a:schemeClr val="bg1"/>
                </a:solidFill>
                <a:effectLst>
                  <a:outerShdw blurRad="38100" dist="38100" dir="2700000" algn="tl">
                    <a:srgbClr val="000000"/>
                  </a:outerShdw>
                </a:effectLst>
                <a:latin typeface="Arial" pitchFamily="34" charset="0"/>
                <a:ea typeface="宋体" pitchFamily="2" charset="-122"/>
              </a:rPr>
              <a:t>马克思主义是有那么凶哩，良心是不多哩，就是要使帝国主义绝种，封建主义绝种，资本主义绝种，小生产也绝种”。</a:t>
            </a:r>
            <a:r>
              <a:rPr lang="zh-CN" altLang="en-US" sz="2400" b="1" i="0" dirty="0">
                <a:solidFill>
                  <a:schemeClr val="bg1"/>
                </a:solidFill>
                <a:effectLst>
                  <a:outerShdw blurRad="38100" dist="38100" dir="2700000" algn="tl">
                    <a:srgbClr val="000000"/>
                  </a:outerShdw>
                </a:effectLst>
                <a:latin typeface="Arial" pitchFamily="34" charset="0"/>
                <a:ea typeface="宋体" pitchFamily="2" charset="-122"/>
              </a:rPr>
              <a:t>       </a:t>
            </a:r>
            <a:r>
              <a:rPr lang="en-US" altLang="zh-CN" sz="2400" b="1" i="0" dirty="0">
                <a:solidFill>
                  <a:schemeClr val="bg1"/>
                </a:solidFill>
                <a:effectLst>
                  <a:outerShdw blurRad="38100" dist="38100" dir="2700000" algn="tl">
                    <a:srgbClr val="000000"/>
                  </a:outerShdw>
                </a:effectLst>
                <a:latin typeface="Arial" pitchFamily="34" charset="0"/>
                <a:ea typeface="宋体" pitchFamily="2" charset="-122"/>
              </a:rPr>
              <a:t>                     ——</a:t>
            </a:r>
            <a:r>
              <a:rPr lang="zh-CN" altLang="en-US" sz="2800" b="1" i="0" dirty="0">
                <a:solidFill>
                  <a:schemeClr val="bg1"/>
                </a:solidFill>
                <a:effectLst>
                  <a:outerShdw blurRad="38100" dist="38100" dir="2700000" algn="tl">
                    <a:srgbClr val="000000"/>
                  </a:outerShdw>
                </a:effectLst>
                <a:latin typeface="Arial" pitchFamily="34" charset="0"/>
                <a:ea typeface="黑体" pitchFamily="49" charset="-122"/>
              </a:rPr>
              <a:t>毛泽东</a:t>
            </a:r>
          </a:p>
        </p:txBody>
      </p:sp>
      <p:pic>
        <p:nvPicPr>
          <p:cNvPr id="61444" name="Picture 6" descr="建国以来关于若干问题决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4357688"/>
            <a:ext cx="2452687" cy="1928812"/>
          </a:xfrm>
          <a:prstGeom prst="rect">
            <a:avLst/>
          </a:prstGeom>
          <a:noFill/>
          <a:ln w="12700">
            <a:solidFill>
              <a:srgbClr val="FF00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wipe(down)">
                                      <p:cBhvr>
                                        <p:cTn id="7" dur="500"/>
                                        <p:tgtEl>
                                          <p:spTgt spid="48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1139" name="Rectangle 3" descr="之字形"/>
          <p:cNvSpPr>
            <a:spLocks noGrp="1" noChangeArrowheads="1"/>
          </p:cNvSpPr>
          <p:nvPr>
            <p:ph type="body" idx="1"/>
          </p:nvPr>
        </p:nvSpPr>
        <p:spPr>
          <a:xfrm>
            <a:off x="357188" y="1214438"/>
            <a:ext cx="7991475" cy="2189162"/>
          </a:xfrm>
          <a:pattFill prst="zigZag">
            <a:fgClr>
              <a:schemeClr val="accent1"/>
            </a:fgClr>
            <a:bgClr>
              <a:schemeClr val="bg1"/>
            </a:bgClr>
          </a:pattFill>
          <a:ln>
            <a:solidFill>
              <a:srgbClr val="003366"/>
            </a:solidFill>
            <a:miter lim="800000"/>
            <a:headEnd/>
            <a:tailEnd/>
          </a:ln>
        </p:spPr>
        <p:txBody>
          <a:bodyPr/>
          <a:lstStyle/>
          <a:p>
            <a:pPr eaLnBrk="1" hangingPunct="1">
              <a:lnSpc>
                <a:spcPct val="120000"/>
              </a:lnSpc>
              <a:buFontTx/>
              <a:buNone/>
            </a:pPr>
            <a:r>
              <a:rPr lang="en-US" altLang="zh-CN" sz="2800" b="1" smtClean="0"/>
              <a:t>    </a:t>
            </a:r>
            <a:r>
              <a:rPr lang="zh-CN" altLang="en-US" sz="2800" b="1" smtClean="0"/>
              <a:t>资本家心甘情愿把家产献出来的毕竟是少数。有的资本家是“白天敲锣打鼓，晚上痛哭流涕”；也有的说“多年心血，一朝付之东流；几声锣鼓，断送家财万贯”。</a:t>
            </a:r>
            <a:r>
              <a:rPr lang="zh-CN" altLang="en-US" sz="2800" smtClean="0"/>
              <a:t> </a:t>
            </a:r>
          </a:p>
        </p:txBody>
      </p:sp>
      <p:pic>
        <p:nvPicPr>
          <p:cNvPr id="64515" name="Picture 4" descr="200706050952056640"/>
          <p:cNvPicPr>
            <a:picLocks noChangeAspect="1" noChangeArrowheads="1"/>
          </p:cNvPicPr>
          <p:nvPr/>
        </p:nvPicPr>
        <p:blipFill>
          <a:blip r:embed="rId3">
            <a:extLst>
              <a:ext uri="{28A0092B-C50C-407E-A947-70E740481C1C}">
                <a14:useLocalDpi xmlns:a14="http://schemas.microsoft.com/office/drawing/2010/main" val="0"/>
              </a:ext>
            </a:extLst>
          </a:blip>
          <a:srcRect l="35593"/>
          <a:stretch>
            <a:fillRect/>
          </a:stretch>
        </p:blipFill>
        <p:spPr bwMode="auto">
          <a:xfrm>
            <a:off x="357188" y="3500438"/>
            <a:ext cx="3744912" cy="2643187"/>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91141" name="Text Box 5"/>
          <p:cNvSpPr txBox="1">
            <a:spLocks noChangeArrowheads="1"/>
          </p:cNvSpPr>
          <p:nvPr/>
        </p:nvSpPr>
        <p:spPr bwMode="auto">
          <a:xfrm>
            <a:off x="4643438" y="5500688"/>
            <a:ext cx="3744912" cy="650875"/>
          </a:xfrm>
          <a:prstGeom prst="rect">
            <a:avLst/>
          </a:prstGeom>
          <a:solidFill>
            <a:schemeClr val="bg1"/>
          </a:solidFill>
          <a:ln w="9525">
            <a:solidFill>
              <a:srgbClr val="5F5F5F"/>
            </a:solidFill>
            <a:miter lim="800000"/>
            <a:headEnd/>
            <a:tailEnd/>
          </a:ln>
          <a:effectLst>
            <a:outerShdw dist="63500" dir="3187806" algn="ctr" rotWithShape="0">
              <a:schemeClr val="bg2"/>
            </a:outerShdw>
          </a:effec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电视剧</a:t>
            </a:r>
            <a:r>
              <a:rPr kumimoji="1" lang="en-US" altLang="zh-CN" b="1" i="0">
                <a:solidFill>
                  <a:srgbClr val="0000FF"/>
                </a:solidFill>
                <a:effectLst>
                  <a:outerShdw blurRad="38100" dist="38100" dir="2700000" algn="tl">
                    <a:srgbClr val="C0C0C0"/>
                  </a:outerShdw>
                </a:effectLst>
                <a:latin typeface="Times New Roman" pitchFamily="18" charset="0"/>
                <a:ea typeface="楷体_GB2312" pitchFamily="49" charset="-122"/>
              </a:rPr>
              <a:t>《</a:t>
            </a: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大宅 门</a:t>
            </a:r>
            <a:r>
              <a:rPr kumimoji="1" lang="en-US" altLang="zh-CN" b="1" i="0">
                <a:solidFill>
                  <a:srgbClr val="0000FF"/>
                </a:solidFill>
                <a:effectLst>
                  <a:outerShdw blurRad="38100" dist="38100" dir="2700000" algn="tl">
                    <a:srgbClr val="C0C0C0"/>
                  </a:outerShdw>
                </a:effectLst>
                <a:latin typeface="Times New Roman" pitchFamily="18" charset="0"/>
                <a:ea typeface="楷体_GB2312" pitchFamily="49" charset="-122"/>
              </a:rPr>
              <a:t>》</a:t>
            </a:r>
            <a:r>
              <a:rPr kumimoji="1" lang="zh-CN" altLang="en-US" b="1" i="0">
                <a:solidFill>
                  <a:srgbClr val="0000FF"/>
                </a:solidFill>
                <a:effectLst>
                  <a:outerShdw blurRad="38100" dist="38100" dir="2700000" algn="tl">
                    <a:srgbClr val="C0C0C0"/>
                  </a:outerShdw>
                </a:effectLst>
                <a:latin typeface="Times New Roman" pitchFamily="18" charset="0"/>
                <a:ea typeface="楷体_GB2312" pitchFamily="49" charset="-122"/>
              </a:rPr>
              <a:t>中的白景琦在社会主义改造中曾抵触公私合营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91139">
                                            <p:bg/>
                                          </p:spTgt>
                                        </p:tgtEl>
                                        <p:attrNameLst>
                                          <p:attrName>style.visibility</p:attrName>
                                        </p:attrNameLst>
                                      </p:cBhvr>
                                      <p:to>
                                        <p:strVal val="visible"/>
                                      </p:to>
                                    </p:set>
                                    <p:anim calcmode="lin" valueType="num">
                                      <p:cBhvr>
                                        <p:cTn id="7" dur="500" fill="hold"/>
                                        <p:tgtEl>
                                          <p:spTgt spid="91139">
                                            <p:bg/>
                                          </p:spTgt>
                                        </p:tgtEl>
                                        <p:attrNameLst>
                                          <p:attrName>ppt_w</p:attrName>
                                        </p:attrNameLst>
                                      </p:cBhvr>
                                      <p:tavLst>
                                        <p:tav tm="0">
                                          <p:val>
                                            <p:strVal val="#ppt_w*0.05"/>
                                          </p:val>
                                        </p:tav>
                                        <p:tav tm="100000">
                                          <p:val>
                                            <p:strVal val="#ppt_w"/>
                                          </p:val>
                                        </p:tav>
                                      </p:tavLst>
                                    </p:anim>
                                    <p:anim calcmode="lin" valueType="num">
                                      <p:cBhvr>
                                        <p:cTn id="8" dur="500" fill="hold"/>
                                        <p:tgtEl>
                                          <p:spTgt spid="91139">
                                            <p:bg/>
                                          </p:spTgt>
                                        </p:tgtEl>
                                        <p:attrNameLst>
                                          <p:attrName>ppt_h</p:attrName>
                                        </p:attrNameLst>
                                      </p:cBhvr>
                                      <p:tavLst>
                                        <p:tav tm="0">
                                          <p:val>
                                            <p:strVal val="#ppt_h"/>
                                          </p:val>
                                        </p:tav>
                                        <p:tav tm="100000">
                                          <p:val>
                                            <p:strVal val="#ppt_h"/>
                                          </p:val>
                                        </p:tav>
                                      </p:tavLst>
                                    </p:anim>
                                    <p:anim calcmode="lin" valueType="num">
                                      <p:cBhvr>
                                        <p:cTn id="9" dur="500" fill="hold"/>
                                        <p:tgtEl>
                                          <p:spTgt spid="91139">
                                            <p:bg/>
                                          </p:spTgt>
                                        </p:tgtEl>
                                        <p:attrNameLst>
                                          <p:attrName>ppt_x</p:attrName>
                                        </p:attrNameLst>
                                      </p:cBhvr>
                                      <p:tavLst>
                                        <p:tav tm="0">
                                          <p:val>
                                            <p:strVal val="#ppt_x-.2"/>
                                          </p:val>
                                        </p:tav>
                                        <p:tav tm="100000">
                                          <p:val>
                                            <p:strVal val="#ppt_x"/>
                                          </p:val>
                                        </p:tav>
                                      </p:tavLst>
                                    </p:anim>
                                    <p:anim calcmode="lin" valueType="num">
                                      <p:cBhvr>
                                        <p:cTn id="10" dur="500" fill="hold"/>
                                        <p:tgtEl>
                                          <p:spTgt spid="91139">
                                            <p:bg/>
                                          </p:spTgt>
                                        </p:tgtEl>
                                        <p:attrNameLst>
                                          <p:attrName>ppt_y</p:attrName>
                                        </p:attrNameLst>
                                      </p:cBhvr>
                                      <p:tavLst>
                                        <p:tav tm="0">
                                          <p:val>
                                            <p:strVal val="#ppt_y"/>
                                          </p:val>
                                        </p:tav>
                                        <p:tav tm="100000">
                                          <p:val>
                                            <p:strVal val="#ppt_y"/>
                                          </p:val>
                                        </p:tav>
                                      </p:tavLst>
                                    </p:anim>
                                    <p:animEffect transition="in" filter="fade">
                                      <p:cBhvr>
                                        <p:cTn id="11" dur="500"/>
                                        <p:tgtEl>
                                          <p:spTgt spid="91139">
                                            <p:bg/>
                                          </p:spTgt>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91139">
                                            <p:txEl>
                                              <p:pRg st="0" end="0"/>
                                            </p:txEl>
                                          </p:spTgt>
                                        </p:tgtEl>
                                        <p:attrNameLst>
                                          <p:attrName>style.visibility</p:attrName>
                                        </p:attrNameLst>
                                      </p:cBhvr>
                                      <p:to>
                                        <p:strVal val="visible"/>
                                      </p:to>
                                    </p:set>
                                    <p:anim calcmode="lin" valueType="num">
                                      <p:cBhvr>
                                        <p:cTn id="14" dur="500" fill="hold"/>
                                        <p:tgtEl>
                                          <p:spTgt spid="91139">
                                            <p:txEl>
                                              <p:pRg st="0" end="0"/>
                                            </p:txEl>
                                          </p:spTgt>
                                        </p:tgtEl>
                                        <p:attrNameLst>
                                          <p:attrName>ppt_w</p:attrName>
                                        </p:attrNameLst>
                                      </p:cBhvr>
                                      <p:tavLst>
                                        <p:tav tm="0">
                                          <p:val>
                                            <p:strVal val="#ppt_w*0.05"/>
                                          </p:val>
                                        </p:tav>
                                        <p:tav tm="100000">
                                          <p:val>
                                            <p:strVal val="#ppt_w"/>
                                          </p:val>
                                        </p:tav>
                                      </p:tavLst>
                                    </p:anim>
                                    <p:anim calcmode="lin" valueType="num">
                                      <p:cBhvr>
                                        <p:cTn id="15" dur="500" fill="hold"/>
                                        <p:tgtEl>
                                          <p:spTgt spid="91139">
                                            <p:txEl>
                                              <p:pRg st="0" end="0"/>
                                            </p:txEl>
                                          </p:spTgt>
                                        </p:tgtEl>
                                        <p:attrNameLst>
                                          <p:attrName>ppt_h</p:attrName>
                                        </p:attrNameLst>
                                      </p:cBhvr>
                                      <p:tavLst>
                                        <p:tav tm="0">
                                          <p:val>
                                            <p:strVal val="#ppt_h"/>
                                          </p:val>
                                        </p:tav>
                                        <p:tav tm="100000">
                                          <p:val>
                                            <p:strVal val="#ppt_h"/>
                                          </p:val>
                                        </p:tav>
                                      </p:tavLst>
                                    </p:anim>
                                    <p:anim calcmode="lin" valueType="num">
                                      <p:cBhvr>
                                        <p:cTn id="16" dur="500" fill="hold"/>
                                        <p:tgtEl>
                                          <p:spTgt spid="91139">
                                            <p:txEl>
                                              <p:pRg st="0" end="0"/>
                                            </p:txEl>
                                          </p:spTgt>
                                        </p:tgtEl>
                                        <p:attrNameLst>
                                          <p:attrName>ppt_x</p:attrName>
                                        </p:attrNameLst>
                                      </p:cBhvr>
                                      <p:tavLst>
                                        <p:tav tm="0">
                                          <p:val>
                                            <p:strVal val="#ppt_x-.2"/>
                                          </p:val>
                                        </p:tav>
                                        <p:tav tm="100000">
                                          <p:val>
                                            <p:strVal val="#ppt_x"/>
                                          </p:val>
                                        </p:tav>
                                      </p:tavLst>
                                    </p:anim>
                                    <p:anim calcmode="lin" valueType="num">
                                      <p:cBhvr>
                                        <p:cTn id="17" dur="500" fill="hold"/>
                                        <p:tgtEl>
                                          <p:spTgt spid="91139">
                                            <p:txEl>
                                              <p:pRg st="0" end="0"/>
                                            </p:txEl>
                                          </p:spTgt>
                                        </p:tgtEl>
                                        <p:attrNameLst>
                                          <p:attrName>ppt_y</p:attrName>
                                        </p:attrNameLst>
                                      </p:cBhvr>
                                      <p:tavLst>
                                        <p:tav tm="0">
                                          <p:val>
                                            <p:strVal val="#ppt_y"/>
                                          </p:val>
                                        </p:tav>
                                        <p:tav tm="100000">
                                          <p:val>
                                            <p:strVal val="#ppt_y"/>
                                          </p:val>
                                        </p:tav>
                                      </p:tavLst>
                                    </p:anim>
                                    <p:animEffect transition="in" filter="fade">
                                      <p:cBhvr>
                                        <p:cTn id="18" dur="500"/>
                                        <p:tgtEl>
                                          <p:spTgt spid="911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142875" y="1143000"/>
            <a:ext cx="6500813" cy="5842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nchor="ctr">
            <a:spAutoFit/>
          </a:bodyPr>
          <a:lstStyle/>
          <a:p>
            <a:pPr>
              <a:defRPr/>
            </a:pPr>
            <a:r>
              <a:rPr kumimoji="1" lang="en-US" altLang="zh-CN" sz="2800" b="1" dirty="0">
                <a:solidFill>
                  <a:srgbClr val="CC9900"/>
                </a:solidFill>
                <a:latin typeface="Times New Roman" pitchFamily="18" charset="0"/>
                <a:ea typeface="楷体_GB2312" pitchFamily="49" charset="-122"/>
              </a:rPr>
              <a:t>  </a:t>
            </a:r>
            <a:r>
              <a:rPr kumimoji="1" lang="zh-CN" altLang="en-US" sz="3200" b="1" i="0" dirty="0">
                <a:solidFill>
                  <a:srgbClr val="FF0000"/>
                </a:solidFill>
                <a:latin typeface="黑体" pitchFamily="49" charset="-122"/>
                <a:ea typeface="黑体" pitchFamily="49" charset="-122"/>
              </a:rPr>
              <a:t>工作上偏差的原因及其主要表现</a:t>
            </a:r>
            <a:r>
              <a:rPr kumimoji="1" lang="en-US" altLang="zh-CN" sz="3200" b="1" i="0" dirty="0">
                <a:solidFill>
                  <a:srgbClr val="FF0000"/>
                </a:solidFill>
                <a:latin typeface="黑体" pitchFamily="49" charset="-122"/>
                <a:ea typeface="黑体" pitchFamily="49" charset="-122"/>
              </a:rPr>
              <a:t>:</a:t>
            </a:r>
          </a:p>
        </p:txBody>
      </p:sp>
      <p:sp>
        <p:nvSpPr>
          <p:cNvPr id="9" name="Rectangle 8"/>
          <p:cNvSpPr>
            <a:spLocks noChangeArrowheads="1"/>
          </p:cNvSpPr>
          <p:nvPr/>
        </p:nvSpPr>
        <p:spPr bwMode="auto">
          <a:xfrm>
            <a:off x="142875" y="2928938"/>
            <a:ext cx="8713788" cy="2678112"/>
          </a:xfrm>
          <a:prstGeom prst="rect">
            <a:avLst/>
          </a:prstGeom>
          <a:solidFill>
            <a:srgbClr val="FFFF99"/>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r>
              <a:rPr lang="en-US" altLang="zh-CN" sz="2800" b="1" i="0">
                <a:solidFill>
                  <a:srgbClr val="000066"/>
                </a:solidFill>
              </a:rPr>
              <a:t>2</a:t>
            </a:r>
            <a:r>
              <a:rPr lang="zh-CN" altLang="en-US" sz="2800" b="1" i="0">
                <a:solidFill>
                  <a:srgbClr val="000066"/>
                </a:solidFill>
              </a:rPr>
              <a:t>、受当时历史条件的限制，在社会主义经济模式的选择和理解上过于单一，追求纯粹的单一的社会主义经济成分；在公有制实现形式的选择和理解上过于简单化，只注意到集体所有制和全民所有制这两种基本形式，而对社会主义改造基本完成以后公有制经济可以和非公有制经济共同发展缺乏认识。</a:t>
            </a:r>
            <a:endParaRPr kumimoji="1" lang="zh-CN" altLang="en-US" sz="3200" b="1" i="0">
              <a:solidFill>
                <a:srgbClr val="000066"/>
              </a:solidFill>
              <a:latin typeface="Times New Roman" pitchFamily="18" charset="0"/>
              <a:ea typeface="楷体_GB2312" pitchFamily="49" charset="-122"/>
            </a:endParaRPr>
          </a:p>
        </p:txBody>
      </p:sp>
      <p:sp>
        <p:nvSpPr>
          <p:cNvPr id="10" name="Rectangle 9"/>
          <p:cNvSpPr>
            <a:spLocks noChangeArrowheads="1"/>
          </p:cNvSpPr>
          <p:nvPr/>
        </p:nvSpPr>
        <p:spPr bwMode="auto">
          <a:xfrm>
            <a:off x="142875" y="1857375"/>
            <a:ext cx="8713788" cy="954088"/>
          </a:xfrm>
          <a:prstGeom prst="rect">
            <a:avLst/>
          </a:prstGeom>
          <a:solidFill>
            <a:srgbClr val="FFFF99"/>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r>
              <a:rPr lang="en-US" altLang="zh-CN" sz="2800" b="1" i="0"/>
              <a:t>1</a:t>
            </a:r>
            <a:r>
              <a:rPr lang="zh-CN" altLang="en-US" sz="2800" b="1" i="0"/>
              <a:t>、在指导思想上有急于求成、不够谨慎，工作方法上过于简单的因素。</a:t>
            </a:r>
            <a:endParaRPr kumimoji="1" lang="zh-CN" altLang="en-US" sz="3200" b="1" i="0">
              <a:latin typeface="Times New Roman" pitchFamily="18" charset="0"/>
              <a:ea typeface="楷体_GB2312" pitchFamily="49" charset="-122"/>
            </a:endParaRPr>
          </a:p>
        </p:txBody>
      </p:sp>
      <p:pic>
        <p:nvPicPr>
          <p:cNvPr id="62469" name="Picture 2" descr="c:\users\lenovo\appdata\roaming\360se6\User Data\temp\t01dc9113344b084bf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5715000"/>
            <a:ext cx="37147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242" name="Rectangle 10"/>
          <p:cNvSpPr>
            <a:spLocks noChangeArrowheads="1"/>
          </p:cNvSpPr>
          <p:nvPr/>
        </p:nvSpPr>
        <p:spPr bwMode="auto">
          <a:xfrm>
            <a:off x="357188" y="1500188"/>
            <a:ext cx="8208962" cy="1571625"/>
          </a:xfrm>
          <a:prstGeom prst="rect">
            <a:avLst/>
          </a:prstGeom>
          <a:solidFill>
            <a:schemeClr val="bg1"/>
          </a:solidFill>
          <a:ln w="38100">
            <a:solidFill>
              <a:srgbClr val="800000"/>
            </a:solidFill>
            <a:miter lim="800000"/>
            <a:headEnd/>
            <a:tailEnd/>
          </a:ln>
        </p:spPr>
        <p:txBody>
          <a:bodyPr/>
          <a:lstStyle/>
          <a:p>
            <a:r>
              <a:rPr kumimoji="1" lang="zh-CN" altLang="en-US" sz="3200" b="1" i="0"/>
              <a:t>新中国成立后</a:t>
            </a:r>
            <a:r>
              <a:rPr kumimoji="1" lang="en-US" altLang="zh-CN" sz="3200" b="1" i="0"/>
              <a:t>,</a:t>
            </a:r>
            <a:r>
              <a:rPr kumimoji="1" lang="zh-CN" altLang="en-US" sz="3200" b="1" i="0"/>
              <a:t>毛泽东在理论上的第一个重大理论贡献</a:t>
            </a:r>
            <a:r>
              <a:rPr kumimoji="1" lang="en-US" altLang="zh-CN" sz="3200" b="1" i="0"/>
              <a:t>,</a:t>
            </a:r>
            <a:r>
              <a:rPr kumimoji="1" lang="zh-CN" altLang="en-US" sz="3200" b="1" i="0"/>
              <a:t>就是提出了从新民主主义到社会主义过渡的理论。</a:t>
            </a:r>
          </a:p>
        </p:txBody>
      </p:sp>
      <p:sp>
        <p:nvSpPr>
          <p:cNvPr id="9" name="Rectangle 19"/>
          <p:cNvSpPr>
            <a:spLocks noChangeArrowheads="1"/>
          </p:cNvSpPr>
          <p:nvPr/>
        </p:nvSpPr>
        <p:spPr bwMode="auto">
          <a:xfrm>
            <a:off x="428625" y="3714750"/>
            <a:ext cx="7921625" cy="20415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3000" b="1">
                <a:solidFill>
                  <a:srgbClr val="FF0000"/>
                </a:solidFill>
                <a:latin typeface="楷体_GB2312" pitchFamily="49" charset="-122"/>
                <a:ea typeface="楷体_GB2312" pitchFamily="49" charset="-122"/>
              </a:rPr>
              <a:t>  </a:t>
            </a:r>
            <a:r>
              <a:rPr kumimoji="1" lang="zh-CN" altLang="en-US" sz="3200" b="1">
                <a:solidFill>
                  <a:srgbClr val="FF0000"/>
                </a:solidFill>
              </a:rPr>
              <a:t>新中国面临十分严峻的形势：</a:t>
            </a:r>
            <a:r>
              <a:rPr kumimoji="1" lang="zh-CN" altLang="en-US" sz="3200" b="1">
                <a:solidFill>
                  <a:srgbClr val="0000FF"/>
                </a:solidFill>
              </a:rPr>
              <a:t>  </a:t>
            </a:r>
          </a:p>
          <a:p>
            <a:r>
              <a:rPr kumimoji="1" lang="zh-CN" altLang="en-US" sz="3200" b="1">
                <a:solidFill>
                  <a:srgbClr val="0000FF"/>
                </a:solidFill>
              </a:rPr>
              <a:t>    西方国家特别是美国敌视新中国，</a:t>
            </a:r>
          </a:p>
          <a:p>
            <a:r>
              <a:rPr kumimoji="1" lang="zh-CN" altLang="en-US" sz="3200" b="1">
                <a:solidFill>
                  <a:srgbClr val="0000FF"/>
                </a:solidFill>
              </a:rPr>
              <a:t>        政治上不承认，经济上封锁禁运。</a:t>
            </a:r>
            <a:br>
              <a:rPr kumimoji="1" lang="zh-CN" altLang="en-US" sz="3200" b="1">
                <a:solidFill>
                  <a:srgbClr val="0000FF"/>
                </a:solidFill>
              </a:rPr>
            </a:br>
            <a:r>
              <a:rPr kumimoji="1" lang="zh-CN" altLang="en-US" sz="3200" b="1">
                <a:solidFill>
                  <a:srgbClr val="0000FF"/>
                </a:solidFill>
              </a:rPr>
              <a:t>            中国是落后的农业国，百废待举。</a:t>
            </a:r>
            <a:r>
              <a:rPr kumimoji="1" lang="zh-CN" altLang="en-US" sz="3000" b="1">
                <a:solidFill>
                  <a:srgbClr val="FF0000"/>
                </a:solidFill>
                <a:latin typeface="楷体_GB2312" pitchFamily="49" charset="-122"/>
                <a:ea typeface="楷体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ox(i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3000375" y="1428750"/>
            <a:ext cx="5643563" cy="3046413"/>
          </a:xfrm>
          <a:prstGeom prst="rect">
            <a:avLst/>
          </a:prstGeom>
          <a:solidFill>
            <a:schemeClr val="bg1"/>
          </a:solidFill>
          <a:ln w="12700">
            <a:solidFill>
              <a:srgbClr val="0000FF"/>
            </a:solidFill>
            <a:miter lim="800000"/>
            <a:headEnd/>
            <a:tailEnd/>
          </a:ln>
        </p:spPr>
        <p:txBody>
          <a:bodyPr anchor="ctr">
            <a:spAutoFit/>
          </a:bodyPr>
          <a:lstStyle/>
          <a:p>
            <a:r>
              <a:rPr lang="en-US" altLang="zh-CN" sz="3200" b="1" i="0"/>
              <a:t>3</a:t>
            </a:r>
            <a:r>
              <a:rPr lang="zh-CN" altLang="en-US" sz="3200" b="1" i="0"/>
              <a:t>、更重要的是，当时党对我国社会主义发展阶段问题还没有形成科学的理论，对什么是社会主义还没有完全搞清楚，致使一些遗留问题长期没有得到解决。</a:t>
            </a:r>
            <a:endParaRPr kumimoji="1" lang="zh-CN" altLang="en-US" sz="3200" b="1" i="0">
              <a:solidFill>
                <a:srgbClr val="FF0000"/>
              </a:solidFill>
              <a:latin typeface="Times New Roman" pitchFamily="18" charset="0"/>
              <a:ea typeface="华文新魏" pitchFamily="2" charset="-122"/>
            </a:endParaRPr>
          </a:p>
        </p:txBody>
      </p:sp>
      <p:pic>
        <p:nvPicPr>
          <p:cNvPr id="11" name="Picture 10" descr="OT_07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428750"/>
            <a:ext cx="2301875"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2" descr="c:\users\lenovo\appdata\roaming\360se6\User Data\temp\t01203cb5c599e51b8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4572000"/>
            <a:ext cx="3786187"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4" descr="c:\users\lenovo\appdata\roaming\360se6\User Data\temp\t0112cf5b89ed6fe77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4572000"/>
            <a:ext cx="414337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type="body" idx="4294967295"/>
          </p:nvPr>
        </p:nvSpPr>
        <p:spPr>
          <a:xfrm>
            <a:off x="684213" y="2708275"/>
            <a:ext cx="7991475" cy="2665413"/>
          </a:xfrm>
          <a:solidFill>
            <a:schemeClr val="bg1"/>
          </a:solidFill>
          <a:ln w="57150" cmpd="thinThick">
            <a:solidFill>
              <a:srgbClr val="FFFF00"/>
            </a:solidFill>
            <a:miter lim="800000"/>
            <a:headEnd/>
            <a:tailEnd/>
          </a:ln>
        </p:spPr>
        <p:txBody>
          <a:bodyPr/>
          <a:lstStyle/>
          <a:p>
            <a:pPr eaLnBrk="1" hangingPunct="1">
              <a:lnSpc>
                <a:spcPct val="120000"/>
              </a:lnSpc>
              <a:buFontTx/>
              <a:buNone/>
            </a:pPr>
            <a:r>
              <a:rPr kumimoji="1" lang="en-US" altLang="zh-CN" b="1" smtClean="0">
                <a:solidFill>
                  <a:srgbClr val="000099"/>
                </a:solidFill>
                <a:ea typeface="黑体" pitchFamily="49" charset="-122"/>
              </a:rPr>
              <a:t>        </a:t>
            </a:r>
            <a:r>
              <a:rPr kumimoji="1" lang="zh-CN" altLang="en-US" b="1" smtClean="0">
                <a:solidFill>
                  <a:srgbClr val="000099"/>
                </a:solidFill>
                <a:ea typeface="黑体" pitchFamily="49" charset="-122"/>
              </a:rPr>
              <a:t>我们应该如何正确看待当前社会上流行的“早知如此，何必当初”历史虚无主义理论，即对社会主义改造的否定和对社会主义改革的质疑？</a:t>
            </a:r>
          </a:p>
        </p:txBody>
      </p:sp>
      <p:pic>
        <p:nvPicPr>
          <p:cNvPr id="111619" name="Picture 5" descr="2006614_334bf7127bff8e9f377e37fa0b65897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4724400"/>
            <a:ext cx="7143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Oval 7"/>
          <p:cNvSpPr>
            <a:spLocks noChangeArrowheads="1"/>
          </p:cNvSpPr>
          <p:nvPr/>
        </p:nvSpPr>
        <p:spPr bwMode="auto">
          <a:xfrm>
            <a:off x="684213" y="1196975"/>
            <a:ext cx="2952750" cy="12239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nchor="ctr"/>
          <a:lstStyle/>
          <a:p>
            <a:endParaRPr lang="zh-CN" altLang="en-US"/>
          </a:p>
        </p:txBody>
      </p:sp>
      <p:pic>
        <p:nvPicPr>
          <p:cNvPr id="111622" name="Picture 6" descr="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1621" name="WordArt 8"/>
          <p:cNvSpPr>
            <a:spLocks noChangeArrowheads="1" noChangeShapeType="1" noTextEdit="1"/>
          </p:cNvSpPr>
          <p:nvPr/>
        </p:nvSpPr>
        <p:spPr bwMode="auto">
          <a:xfrm>
            <a:off x="1214438" y="1357313"/>
            <a:ext cx="2159000" cy="817562"/>
          </a:xfrm>
          <a:prstGeom prst="rect">
            <a:avLst/>
          </a:prstGeom>
        </p:spPr>
        <p:txBody>
          <a:bodyPr wrap="none" fromWordArt="1">
            <a:prstTxWarp prst="textFadeUp">
              <a:avLst>
                <a:gd name="adj" fmla="val 9991"/>
              </a:avLst>
            </a:prstTxWarp>
          </a:bodyPr>
          <a:lstStyle/>
          <a:p>
            <a:pPr algn="ctr"/>
            <a:r>
              <a:rPr lang="zh-CN" altLang="en-US" sz="3600" b="1"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latin typeface="宋体"/>
                <a:ea typeface="宋体"/>
              </a:rPr>
              <a:t>课堂互动</a:t>
            </a:r>
          </a:p>
        </p:txBody>
      </p:sp>
      <p:sp>
        <p:nvSpPr>
          <p:cNvPr id="111623" name="Rectangle 3"/>
          <p:cNvSpPr>
            <a:spLocks noChangeArrowheads="1"/>
          </p:cNvSpPr>
          <p:nvPr/>
        </p:nvSpPr>
        <p:spPr bwMode="auto">
          <a:xfrm>
            <a:off x="611188" y="2781300"/>
            <a:ext cx="7991475" cy="2665413"/>
          </a:xfrm>
          <a:prstGeom prst="rect">
            <a:avLst/>
          </a:prstGeom>
          <a:solidFill>
            <a:schemeClr val="bg1"/>
          </a:solidFill>
          <a:ln w="57150" cmpd="thinThick">
            <a:solidFill>
              <a:srgbClr val="FFFF00"/>
            </a:solidFill>
            <a:miter lim="800000"/>
            <a:headEnd/>
            <a:tailEnd/>
          </a:ln>
        </p:spPr>
        <p:txBody>
          <a:bodyPr/>
          <a:lstStyle/>
          <a:p>
            <a:pPr marL="342900" indent="-342900">
              <a:lnSpc>
                <a:spcPct val="120000"/>
              </a:lnSpc>
              <a:spcBef>
                <a:spcPct val="20000"/>
              </a:spcBef>
            </a:pPr>
            <a:r>
              <a:rPr kumimoji="1" lang="en-US" altLang="zh-CN" sz="3200" b="1" i="0">
                <a:solidFill>
                  <a:srgbClr val="000099"/>
                </a:solidFill>
                <a:ea typeface="黑体" pitchFamily="49" charset="-122"/>
              </a:rPr>
              <a:t>        </a:t>
            </a:r>
            <a:r>
              <a:rPr kumimoji="1" lang="zh-CN" altLang="en-US" sz="3200" b="1" i="0">
                <a:solidFill>
                  <a:srgbClr val="000099"/>
                </a:solidFill>
                <a:ea typeface="黑体" pitchFamily="49" charset="-122"/>
              </a:rPr>
              <a:t>我们应该如何正确看待当前社会上流行的“早知如此，何必当初”历史虚无主义理论，即对社会主义改造的否定和对社会主义改革的质疑？</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6562" name="Text Box 8"/>
          <p:cNvSpPr txBox="1">
            <a:spLocks noChangeArrowheads="1"/>
          </p:cNvSpPr>
          <p:nvPr/>
        </p:nvSpPr>
        <p:spPr bwMode="auto">
          <a:xfrm>
            <a:off x="1476375" y="1628775"/>
            <a:ext cx="6191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endParaRPr kumimoji="1" lang="zh-CN" altLang="zh-CN" sz="3600" i="0">
              <a:solidFill>
                <a:srgbClr val="CC0000"/>
              </a:solidFill>
              <a:latin typeface="Times New Roman" pitchFamily="18" charset="0"/>
              <a:ea typeface="楷体_GB2312" pitchFamily="49" charset="-122"/>
            </a:endParaRPr>
          </a:p>
        </p:txBody>
      </p:sp>
      <p:sp>
        <p:nvSpPr>
          <p:cNvPr id="66563" name="Text Box 9" descr="浅色竖线"/>
          <p:cNvSpPr txBox="1">
            <a:spLocks noChangeArrowheads="1"/>
          </p:cNvSpPr>
          <p:nvPr/>
        </p:nvSpPr>
        <p:spPr bwMode="auto">
          <a:xfrm>
            <a:off x="323850" y="1268413"/>
            <a:ext cx="8496300" cy="1095375"/>
          </a:xfrm>
          <a:prstGeom prst="rect">
            <a:avLst/>
          </a:prstGeom>
          <a:pattFill prst="ltVert">
            <a:fgClr>
              <a:schemeClr val="accent1"/>
            </a:fgClr>
            <a:bgClr>
              <a:schemeClr val="bg1"/>
            </a:bgClr>
          </a:pattFill>
          <a:ln w="28575" algn="ctr">
            <a:solidFill>
              <a:srgbClr val="00008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en-US" altLang="zh-CN" sz="3200" i="0">
                <a:latin typeface="华文新魏" pitchFamily="2" charset="-122"/>
                <a:ea typeface="华文新魏" pitchFamily="2" charset="-122"/>
              </a:rPr>
              <a:t>    </a:t>
            </a:r>
            <a:r>
              <a:rPr kumimoji="1" lang="zh-CN" altLang="en-US" sz="3200" b="1" i="0">
                <a:latin typeface="华文新魏" pitchFamily="2" charset="-122"/>
                <a:ea typeface="华文新魏" pitchFamily="2" charset="-122"/>
              </a:rPr>
              <a:t>在我国社会主义改造的历史上，有两个事实是世界历史上各种革命大变动中罕见的：</a:t>
            </a:r>
            <a:r>
              <a:rPr kumimoji="1" lang="zh-CN" altLang="en-US" sz="3200" i="0">
                <a:latin typeface="华文新魏" pitchFamily="2" charset="-122"/>
                <a:ea typeface="华文新魏" pitchFamily="2" charset="-122"/>
              </a:rPr>
              <a:t> </a:t>
            </a:r>
          </a:p>
        </p:txBody>
      </p:sp>
      <p:sp>
        <p:nvSpPr>
          <p:cNvPr id="66564" name="AutoShape 10"/>
          <p:cNvSpPr>
            <a:spLocks noChangeArrowheads="1"/>
          </p:cNvSpPr>
          <p:nvPr/>
        </p:nvSpPr>
        <p:spPr bwMode="auto">
          <a:xfrm>
            <a:off x="2124075" y="3429000"/>
            <a:ext cx="4319588" cy="1800225"/>
          </a:xfrm>
          <a:prstGeom prst="bevel">
            <a:avLst>
              <a:gd name="adj" fmla="val 1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66565" name="AutoShape 11"/>
          <p:cNvSpPr>
            <a:spLocks noChangeArrowheads="1"/>
          </p:cNvSpPr>
          <p:nvPr/>
        </p:nvSpPr>
        <p:spPr bwMode="auto">
          <a:xfrm>
            <a:off x="1692275" y="3357563"/>
            <a:ext cx="5688013" cy="1295400"/>
          </a:xfrm>
          <a:prstGeom prst="flowChartPreparatio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zh-CN" altLang="en-US"/>
          </a:p>
        </p:txBody>
      </p:sp>
      <p:sp>
        <p:nvSpPr>
          <p:cNvPr id="50200" name="Rectangle 24"/>
          <p:cNvSpPr>
            <a:spLocks noChangeArrowheads="1"/>
          </p:cNvSpPr>
          <p:nvPr/>
        </p:nvSpPr>
        <p:spPr bwMode="auto">
          <a:xfrm>
            <a:off x="611188" y="2636838"/>
            <a:ext cx="8208962" cy="1728787"/>
          </a:xfrm>
          <a:prstGeom prst="rect">
            <a:avLst/>
          </a:prstGeom>
          <a:solidFill>
            <a:srgbClr val="800000"/>
          </a:solidFill>
          <a:ln w="9525">
            <a:solidFill>
              <a:srgbClr val="FFFF00"/>
            </a:solidFill>
            <a:miter lim="800000"/>
            <a:headEnd/>
            <a:tailEnd/>
          </a:ln>
        </p:spPr>
        <p:txBody>
          <a:bodyPr/>
          <a:lstStyle/>
          <a:p>
            <a:pPr>
              <a:lnSpc>
                <a:spcPct val="120000"/>
              </a:lnSpc>
              <a:spcBef>
                <a:spcPct val="20000"/>
              </a:spcBef>
            </a:pPr>
            <a:r>
              <a:rPr kumimoji="1" lang="en-US" altLang="zh-CN" sz="2800" b="1" i="0">
                <a:ea typeface="黑体" pitchFamily="49" charset="-122"/>
              </a:rPr>
              <a:t>    </a:t>
            </a:r>
            <a:r>
              <a:rPr kumimoji="1" lang="zh-CN" altLang="en-US" sz="2600" b="1" i="0" u="sng">
                <a:solidFill>
                  <a:schemeClr val="bg1"/>
                </a:solidFill>
                <a:ea typeface="黑体" pitchFamily="49" charset="-122"/>
              </a:rPr>
              <a:t>一是在一个几亿人口的大国中比较顺利地实现了如此复杂、困难和深刻的社会变革，不仅没有造成生产力的破坏，反而促进了工农业和整个国民经济的发展。</a:t>
            </a:r>
          </a:p>
        </p:txBody>
      </p:sp>
      <p:sp>
        <p:nvSpPr>
          <p:cNvPr id="50202" name="Rectangle 26"/>
          <p:cNvSpPr>
            <a:spLocks noChangeArrowheads="1"/>
          </p:cNvSpPr>
          <p:nvPr/>
        </p:nvSpPr>
        <p:spPr bwMode="auto">
          <a:xfrm>
            <a:off x="1258888" y="4581525"/>
            <a:ext cx="7632700" cy="1612900"/>
          </a:xfrm>
          <a:prstGeom prst="rect">
            <a:avLst/>
          </a:prstGeom>
          <a:solidFill>
            <a:srgbClr val="800080"/>
          </a:solidFill>
          <a:ln w="9525">
            <a:solidFill>
              <a:schemeClr val="bg1"/>
            </a:solidFill>
            <a:miter lim="800000"/>
            <a:headEnd/>
            <a:tailEnd/>
          </a:ln>
        </p:spPr>
        <p:txBody>
          <a:bodyPr/>
          <a:lstStyle/>
          <a:p>
            <a:pPr>
              <a:lnSpc>
                <a:spcPct val="120000"/>
              </a:lnSpc>
              <a:spcBef>
                <a:spcPct val="20000"/>
              </a:spcBef>
            </a:pPr>
            <a:r>
              <a:rPr kumimoji="1" lang="en-US" altLang="zh-CN" sz="2600" b="1" i="0">
                <a:ea typeface="黑体" pitchFamily="49" charset="-122"/>
              </a:rPr>
              <a:t>    </a:t>
            </a:r>
            <a:r>
              <a:rPr kumimoji="1" lang="zh-CN" altLang="en-US" sz="2600" b="1" i="0" u="sng">
                <a:solidFill>
                  <a:schemeClr val="bg1"/>
                </a:solidFill>
                <a:ea typeface="黑体" pitchFamily="49" charset="-122"/>
              </a:rPr>
              <a:t>二是这样的变革没有引起巨大的社会动荡，反而极大地加强了人民的团结，并且是在人民基本普遍拥护的情况下完成的。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0200"/>
                                        </p:tgtEl>
                                        <p:attrNameLst>
                                          <p:attrName>style.visibility</p:attrName>
                                        </p:attrNameLst>
                                      </p:cBhvr>
                                      <p:to>
                                        <p:strVal val="visible"/>
                                      </p:to>
                                    </p:set>
                                    <p:anim calcmode="lin" valueType="num">
                                      <p:cBhvr>
                                        <p:cTn id="7" dur="500" decel="50000" fill="hold">
                                          <p:stCondLst>
                                            <p:cond delay="0"/>
                                          </p:stCondLst>
                                        </p:cTn>
                                        <p:tgtEl>
                                          <p:spTgt spid="5020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020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0200"/>
                                        </p:tgtEl>
                                        <p:attrNameLst>
                                          <p:attrName>ppt_w</p:attrName>
                                        </p:attrNameLst>
                                      </p:cBhvr>
                                      <p:tavLst>
                                        <p:tav tm="0">
                                          <p:val>
                                            <p:strVal val="#ppt_w*.05"/>
                                          </p:val>
                                        </p:tav>
                                        <p:tav tm="100000">
                                          <p:val>
                                            <p:strVal val="#ppt_w"/>
                                          </p:val>
                                        </p:tav>
                                      </p:tavLst>
                                    </p:anim>
                                    <p:anim calcmode="lin" valueType="num">
                                      <p:cBhvr>
                                        <p:cTn id="10" dur="1000" fill="hold"/>
                                        <p:tgtEl>
                                          <p:spTgt spid="5020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020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020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020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020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4" presetClass="entr" presetSubtype="0" accel="100000" fill="hold" grpId="0" nodeType="clickEffect">
                                  <p:stCondLst>
                                    <p:cond delay="0"/>
                                  </p:stCondLst>
                                  <p:childTnLst>
                                    <p:set>
                                      <p:cBhvr>
                                        <p:cTn id="18" dur="1" fill="hold">
                                          <p:stCondLst>
                                            <p:cond delay="0"/>
                                          </p:stCondLst>
                                        </p:cTn>
                                        <p:tgtEl>
                                          <p:spTgt spid="50202"/>
                                        </p:tgtEl>
                                        <p:attrNameLst>
                                          <p:attrName>style.visibility</p:attrName>
                                        </p:attrNameLst>
                                      </p:cBhvr>
                                      <p:to>
                                        <p:strVal val="visible"/>
                                      </p:to>
                                    </p:set>
                                    <p:anim calcmode="lin" valueType="num">
                                      <p:cBhvr>
                                        <p:cTn id="19" dur="500" fill="hold"/>
                                        <p:tgtEl>
                                          <p:spTgt spid="50202"/>
                                        </p:tgtEl>
                                        <p:attrNameLst>
                                          <p:attrName>ppt_w</p:attrName>
                                        </p:attrNameLst>
                                      </p:cBhvr>
                                      <p:tavLst>
                                        <p:tav tm="0">
                                          <p:val>
                                            <p:strVal val="#ppt_w*0.05"/>
                                          </p:val>
                                        </p:tav>
                                        <p:tav tm="100000">
                                          <p:val>
                                            <p:strVal val="#ppt_w"/>
                                          </p:val>
                                        </p:tav>
                                      </p:tavLst>
                                    </p:anim>
                                    <p:anim calcmode="lin" valueType="num">
                                      <p:cBhvr>
                                        <p:cTn id="20" dur="500" fill="hold"/>
                                        <p:tgtEl>
                                          <p:spTgt spid="50202"/>
                                        </p:tgtEl>
                                        <p:attrNameLst>
                                          <p:attrName>ppt_h</p:attrName>
                                        </p:attrNameLst>
                                      </p:cBhvr>
                                      <p:tavLst>
                                        <p:tav tm="0">
                                          <p:val>
                                            <p:strVal val="#ppt_h"/>
                                          </p:val>
                                        </p:tav>
                                        <p:tav tm="100000">
                                          <p:val>
                                            <p:strVal val="#ppt_h"/>
                                          </p:val>
                                        </p:tav>
                                      </p:tavLst>
                                    </p:anim>
                                    <p:anim calcmode="lin" valueType="num">
                                      <p:cBhvr>
                                        <p:cTn id="21" dur="500" fill="hold"/>
                                        <p:tgtEl>
                                          <p:spTgt spid="50202"/>
                                        </p:tgtEl>
                                        <p:attrNameLst>
                                          <p:attrName>ppt_x</p:attrName>
                                        </p:attrNameLst>
                                      </p:cBhvr>
                                      <p:tavLst>
                                        <p:tav tm="0">
                                          <p:val>
                                            <p:strVal val="#ppt_x-.2"/>
                                          </p:val>
                                        </p:tav>
                                        <p:tav tm="100000">
                                          <p:val>
                                            <p:strVal val="#ppt_x"/>
                                          </p:val>
                                        </p:tav>
                                      </p:tavLst>
                                    </p:anim>
                                    <p:anim calcmode="lin" valueType="num">
                                      <p:cBhvr>
                                        <p:cTn id="22" dur="500" fill="hold"/>
                                        <p:tgtEl>
                                          <p:spTgt spid="50202"/>
                                        </p:tgtEl>
                                        <p:attrNameLst>
                                          <p:attrName>ppt_y</p:attrName>
                                        </p:attrNameLst>
                                      </p:cBhvr>
                                      <p:tavLst>
                                        <p:tav tm="0">
                                          <p:val>
                                            <p:strVal val="#ppt_y"/>
                                          </p:val>
                                        </p:tav>
                                        <p:tav tm="100000">
                                          <p:val>
                                            <p:strVal val="#ppt_y"/>
                                          </p:val>
                                        </p:tav>
                                      </p:tavLst>
                                    </p:anim>
                                    <p:animEffect transition="in" filter="fade">
                                      <p:cBhvr>
                                        <p:cTn id="23" dur="500"/>
                                        <p:tgtEl>
                                          <p:spTgt spid="50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00" grpId="0" animBg="1"/>
      <p:bldP spid="5020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8" name="Picture 8"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2642" name="Text Box 8"/>
          <p:cNvSpPr txBox="1">
            <a:spLocks noChangeArrowheads="1"/>
          </p:cNvSpPr>
          <p:nvPr/>
        </p:nvSpPr>
        <p:spPr bwMode="auto">
          <a:xfrm>
            <a:off x="1476375" y="1628775"/>
            <a:ext cx="6191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endParaRPr kumimoji="1" lang="zh-CN" altLang="zh-CN" sz="3600" i="0">
              <a:solidFill>
                <a:srgbClr val="CC0000"/>
              </a:solidFill>
              <a:latin typeface="Times New Roman" pitchFamily="18" charset="0"/>
              <a:ea typeface="楷体_GB2312" pitchFamily="49" charset="-122"/>
            </a:endParaRPr>
          </a:p>
        </p:txBody>
      </p:sp>
      <p:sp>
        <p:nvSpPr>
          <p:cNvPr id="112644" name="AutoShape 10"/>
          <p:cNvSpPr>
            <a:spLocks noChangeArrowheads="1"/>
          </p:cNvSpPr>
          <p:nvPr/>
        </p:nvSpPr>
        <p:spPr bwMode="auto">
          <a:xfrm>
            <a:off x="2124075" y="3429000"/>
            <a:ext cx="4319588" cy="1800225"/>
          </a:xfrm>
          <a:prstGeom prst="bevel">
            <a:avLst>
              <a:gd name="adj" fmla="val 1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12645" name="AutoShape 11"/>
          <p:cNvSpPr>
            <a:spLocks noChangeArrowheads="1"/>
          </p:cNvSpPr>
          <p:nvPr/>
        </p:nvSpPr>
        <p:spPr bwMode="auto">
          <a:xfrm>
            <a:off x="1692275" y="3357563"/>
            <a:ext cx="5688013" cy="1295400"/>
          </a:xfrm>
          <a:prstGeom prst="flowChartPreparatio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zh-CN" altLang="en-US"/>
          </a:p>
        </p:txBody>
      </p:sp>
      <p:sp>
        <p:nvSpPr>
          <p:cNvPr id="50200" name="Rectangle 24"/>
          <p:cNvSpPr>
            <a:spLocks noChangeArrowheads="1"/>
          </p:cNvSpPr>
          <p:nvPr/>
        </p:nvSpPr>
        <p:spPr bwMode="auto">
          <a:xfrm>
            <a:off x="539750" y="1412875"/>
            <a:ext cx="8208963" cy="2232025"/>
          </a:xfrm>
          <a:prstGeom prst="rect">
            <a:avLst/>
          </a:prstGeom>
          <a:solidFill>
            <a:srgbClr val="800000"/>
          </a:solidFill>
          <a:ln w="9525">
            <a:solidFill>
              <a:srgbClr val="FFFF00"/>
            </a:solidFill>
            <a:miter lim="800000"/>
            <a:headEnd/>
            <a:tailEnd/>
          </a:ln>
        </p:spPr>
        <p:txBody>
          <a:bodyPr/>
          <a:lstStyle/>
          <a:p>
            <a:pPr>
              <a:lnSpc>
                <a:spcPct val="120000"/>
              </a:lnSpc>
              <a:spcBef>
                <a:spcPct val="20000"/>
              </a:spcBef>
            </a:pPr>
            <a:r>
              <a:rPr kumimoji="1" lang="en-US" altLang="zh-CN" sz="2800" b="1" i="0">
                <a:ea typeface="黑体" pitchFamily="49" charset="-122"/>
              </a:rPr>
              <a:t>    </a:t>
            </a:r>
            <a:r>
              <a:rPr kumimoji="1" lang="zh-CN" altLang="en-US" sz="2600" b="1" i="0" u="sng">
                <a:solidFill>
                  <a:schemeClr val="bg1"/>
                </a:solidFill>
                <a:ea typeface="黑体" pitchFamily="49" charset="-122"/>
              </a:rPr>
              <a:t>社会主义改造实现了中国历史上最深刻的社会变革，初步确立了社会主义基本制度，为中国后来的一切进步和发展奠定了基础。没有社会主义改造，就没有社会主义基本制度的建立和全面的社会主义建设。</a:t>
            </a:r>
          </a:p>
        </p:txBody>
      </p:sp>
      <p:sp>
        <p:nvSpPr>
          <p:cNvPr id="50202" name="Rectangle 26"/>
          <p:cNvSpPr>
            <a:spLocks noChangeArrowheads="1"/>
          </p:cNvSpPr>
          <p:nvPr/>
        </p:nvSpPr>
        <p:spPr bwMode="auto">
          <a:xfrm>
            <a:off x="1116013" y="4005263"/>
            <a:ext cx="7632700" cy="2087562"/>
          </a:xfrm>
          <a:prstGeom prst="rect">
            <a:avLst/>
          </a:prstGeom>
          <a:solidFill>
            <a:srgbClr val="800080"/>
          </a:solidFill>
          <a:ln w="9525">
            <a:solidFill>
              <a:schemeClr val="bg1"/>
            </a:solidFill>
            <a:miter lim="800000"/>
            <a:headEnd/>
            <a:tailEnd/>
          </a:ln>
        </p:spPr>
        <p:txBody>
          <a:bodyPr/>
          <a:lstStyle/>
          <a:p>
            <a:pPr>
              <a:lnSpc>
                <a:spcPct val="120000"/>
              </a:lnSpc>
              <a:spcBef>
                <a:spcPct val="20000"/>
              </a:spcBef>
            </a:pPr>
            <a:r>
              <a:rPr kumimoji="1" lang="en-US" altLang="zh-CN" sz="2600" b="1" i="0">
                <a:ea typeface="黑体" pitchFamily="49" charset="-122"/>
              </a:rPr>
              <a:t>    </a:t>
            </a:r>
            <a:r>
              <a:rPr kumimoji="1" lang="zh-CN" altLang="en-US" sz="2600" b="1" i="0" u="sng">
                <a:solidFill>
                  <a:schemeClr val="bg1"/>
                </a:solidFill>
                <a:ea typeface="黑体" pitchFamily="49" charset="-122"/>
              </a:rPr>
              <a:t>社会主义改造的巨大历史意义还在于，它解决了当时无产阶级和资产阶级的矛盾、走社会主义道路还是资本主义道路的问题，解决了在我国建立社会主义基本制度的问题。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0200"/>
                                        </p:tgtEl>
                                        <p:attrNameLst>
                                          <p:attrName>style.visibility</p:attrName>
                                        </p:attrNameLst>
                                      </p:cBhvr>
                                      <p:to>
                                        <p:strVal val="visible"/>
                                      </p:to>
                                    </p:set>
                                    <p:anim calcmode="lin" valueType="num">
                                      <p:cBhvr>
                                        <p:cTn id="7" dur="500" decel="50000" fill="hold">
                                          <p:stCondLst>
                                            <p:cond delay="0"/>
                                          </p:stCondLst>
                                        </p:cTn>
                                        <p:tgtEl>
                                          <p:spTgt spid="5020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020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0200"/>
                                        </p:tgtEl>
                                        <p:attrNameLst>
                                          <p:attrName>ppt_w</p:attrName>
                                        </p:attrNameLst>
                                      </p:cBhvr>
                                      <p:tavLst>
                                        <p:tav tm="0">
                                          <p:val>
                                            <p:strVal val="#ppt_w*.05"/>
                                          </p:val>
                                        </p:tav>
                                        <p:tav tm="100000">
                                          <p:val>
                                            <p:strVal val="#ppt_w"/>
                                          </p:val>
                                        </p:tav>
                                      </p:tavLst>
                                    </p:anim>
                                    <p:anim calcmode="lin" valueType="num">
                                      <p:cBhvr>
                                        <p:cTn id="10" dur="1000" fill="hold"/>
                                        <p:tgtEl>
                                          <p:spTgt spid="5020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020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020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020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020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4" presetClass="entr" presetSubtype="0" accel="100000" fill="hold" grpId="0" nodeType="clickEffect">
                                  <p:stCondLst>
                                    <p:cond delay="0"/>
                                  </p:stCondLst>
                                  <p:childTnLst>
                                    <p:set>
                                      <p:cBhvr>
                                        <p:cTn id="18" dur="1" fill="hold">
                                          <p:stCondLst>
                                            <p:cond delay="0"/>
                                          </p:stCondLst>
                                        </p:cTn>
                                        <p:tgtEl>
                                          <p:spTgt spid="50202"/>
                                        </p:tgtEl>
                                        <p:attrNameLst>
                                          <p:attrName>style.visibility</p:attrName>
                                        </p:attrNameLst>
                                      </p:cBhvr>
                                      <p:to>
                                        <p:strVal val="visible"/>
                                      </p:to>
                                    </p:set>
                                    <p:anim calcmode="lin" valueType="num">
                                      <p:cBhvr>
                                        <p:cTn id="19" dur="500" fill="hold"/>
                                        <p:tgtEl>
                                          <p:spTgt spid="50202"/>
                                        </p:tgtEl>
                                        <p:attrNameLst>
                                          <p:attrName>ppt_w</p:attrName>
                                        </p:attrNameLst>
                                      </p:cBhvr>
                                      <p:tavLst>
                                        <p:tav tm="0">
                                          <p:val>
                                            <p:strVal val="#ppt_w*0.05"/>
                                          </p:val>
                                        </p:tav>
                                        <p:tav tm="100000">
                                          <p:val>
                                            <p:strVal val="#ppt_w"/>
                                          </p:val>
                                        </p:tav>
                                      </p:tavLst>
                                    </p:anim>
                                    <p:anim calcmode="lin" valueType="num">
                                      <p:cBhvr>
                                        <p:cTn id="20" dur="500" fill="hold"/>
                                        <p:tgtEl>
                                          <p:spTgt spid="50202"/>
                                        </p:tgtEl>
                                        <p:attrNameLst>
                                          <p:attrName>ppt_h</p:attrName>
                                        </p:attrNameLst>
                                      </p:cBhvr>
                                      <p:tavLst>
                                        <p:tav tm="0">
                                          <p:val>
                                            <p:strVal val="#ppt_h"/>
                                          </p:val>
                                        </p:tav>
                                        <p:tav tm="100000">
                                          <p:val>
                                            <p:strVal val="#ppt_h"/>
                                          </p:val>
                                        </p:tav>
                                      </p:tavLst>
                                    </p:anim>
                                    <p:anim calcmode="lin" valueType="num">
                                      <p:cBhvr>
                                        <p:cTn id="21" dur="500" fill="hold"/>
                                        <p:tgtEl>
                                          <p:spTgt spid="50202"/>
                                        </p:tgtEl>
                                        <p:attrNameLst>
                                          <p:attrName>ppt_x</p:attrName>
                                        </p:attrNameLst>
                                      </p:cBhvr>
                                      <p:tavLst>
                                        <p:tav tm="0">
                                          <p:val>
                                            <p:strVal val="#ppt_x-.2"/>
                                          </p:val>
                                        </p:tav>
                                        <p:tav tm="100000">
                                          <p:val>
                                            <p:strVal val="#ppt_x"/>
                                          </p:val>
                                        </p:tav>
                                      </p:tavLst>
                                    </p:anim>
                                    <p:anim calcmode="lin" valueType="num">
                                      <p:cBhvr>
                                        <p:cTn id="22" dur="500" fill="hold"/>
                                        <p:tgtEl>
                                          <p:spTgt spid="50202"/>
                                        </p:tgtEl>
                                        <p:attrNameLst>
                                          <p:attrName>ppt_y</p:attrName>
                                        </p:attrNameLst>
                                      </p:cBhvr>
                                      <p:tavLst>
                                        <p:tav tm="0">
                                          <p:val>
                                            <p:strVal val="#ppt_y"/>
                                          </p:val>
                                        </p:tav>
                                        <p:tav tm="100000">
                                          <p:val>
                                            <p:strVal val="#ppt_y"/>
                                          </p:val>
                                        </p:tav>
                                      </p:tavLst>
                                    </p:anim>
                                    <p:animEffect transition="in" filter="fade">
                                      <p:cBhvr>
                                        <p:cTn id="23" dur="500"/>
                                        <p:tgtEl>
                                          <p:spTgt spid="50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00" grpId="0" animBg="1"/>
      <p:bldP spid="50202"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7586" name="Text Box 8"/>
          <p:cNvSpPr txBox="1">
            <a:spLocks noChangeArrowheads="1"/>
          </p:cNvSpPr>
          <p:nvPr/>
        </p:nvSpPr>
        <p:spPr bwMode="auto">
          <a:xfrm>
            <a:off x="1476375" y="1628775"/>
            <a:ext cx="6191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endParaRPr kumimoji="1" lang="zh-CN" altLang="zh-CN" sz="3600" i="0">
              <a:solidFill>
                <a:srgbClr val="CC0000"/>
              </a:solidFill>
              <a:latin typeface="Times New Roman" pitchFamily="18" charset="0"/>
              <a:ea typeface="楷体_GB2312" pitchFamily="49" charset="-122"/>
            </a:endParaRPr>
          </a:p>
        </p:txBody>
      </p:sp>
      <p:sp>
        <p:nvSpPr>
          <p:cNvPr id="67587" name="AutoShape 10"/>
          <p:cNvSpPr>
            <a:spLocks noChangeArrowheads="1"/>
          </p:cNvSpPr>
          <p:nvPr/>
        </p:nvSpPr>
        <p:spPr bwMode="auto">
          <a:xfrm>
            <a:off x="2124075" y="3429000"/>
            <a:ext cx="4319588" cy="1800225"/>
          </a:xfrm>
          <a:prstGeom prst="bevel">
            <a:avLst>
              <a:gd name="adj" fmla="val 1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67588" name="AutoShape 11"/>
          <p:cNvSpPr>
            <a:spLocks noChangeArrowheads="1"/>
          </p:cNvSpPr>
          <p:nvPr/>
        </p:nvSpPr>
        <p:spPr bwMode="auto">
          <a:xfrm>
            <a:off x="1692275" y="3357563"/>
            <a:ext cx="5688013" cy="1295400"/>
          </a:xfrm>
          <a:prstGeom prst="flowChartPreparatio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zh-CN" altLang="en-US"/>
          </a:p>
        </p:txBody>
      </p:sp>
      <p:grpSp>
        <p:nvGrpSpPr>
          <p:cNvPr id="2" name="Group 7"/>
          <p:cNvGrpSpPr>
            <a:grpSpLocks/>
          </p:cNvGrpSpPr>
          <p:nvPr/>
        </p:nvGrpSpPr>
        <p:grpSpPr bwMode="auto">
          <a:xfrm>
            <a:off x="395288" y="2500313"/>
            <a:ext cx="2944812" cy="3376612"/>
            <a:chOff x="432" y="384"/>
            <a:chExt cx="1920" cy="1440"/>
          </a:xfrm>
        </p:grpSpPr>
        <p:sp>
          <p:nvSpPr>
            <p:cNvPr id="9" name="Rectangle 8"/>
            <p:cNvSpPr>
              <a:spLocks noChangeArrowheads="1"/>
            </p:cNvSpPr>
            <p:nvPr/>
          </p:nvSpPr>
          <p:spPr bwMode="auto">
            <a:xfrm>
              <a:off x="432" y="384"/>
              <a:ext cx="1920" cy="1440"/>
            </a:xfrm>
            <a:prstGeom prst="rect">
              <a:avLst/>
            </a:prstGeom>
            <a:solidFill>
              <a:schemeClr val="bg1"/>
            </a:solidFill>
            <a:ln w="9525">
              <a:noFill/>
              <a:miter lim="800000"/>
              <a:headEnd/>
              <a:tailEnd/>
            </a:ln>
            <a:effectLst>
              <a:outerShdw dist="17961" dir="2700000" algn="ctr" rotWithShape="0">
                <a:schemeClr val="tx2"/>
              </a:outerShdw>
            </a:effectLst>
          </p:spPr>
          <p:txBody>
            <a:bodyPr anchor="ctr">
              <a:spAutoFit/>
            </a:bodyPr>
            <a:lstStyle/>
            <a:p>
              <a:pPr>
                <a:defRPr/>
              </a:pPr>
              <a:endParaRPr lang="zh-CN" altLang="en-US">
                <a:ea typeface="宋体" pitchFamily="2" charset="-122"/>
              </a:endParaRPr>
            </a:p>
          </p:txBody>
        </p:sp>
        <p:pic>
          <p:nvPicPr>
            <p:cNvPr id="67594" name="Picture 9" descr="E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432"/>
              <a:ext cx="1824"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0" descr="背景1"/>
          <p:cNvPicPr>
            <a:picLocks noChangeAspect="1" noChangeArrowheads="1"/>
          </p:cNvPicPr>
          <p:nvPr/>
        </p:nvPicPr>
        <p:blipFill>
          <a:blip r:embed="rId4">
            <a:extLst>
              <a:ext uri="{28A0092B-C50C-407E-A947-70E740481C1C}">
                <a14:useLocalDpi xmlns:a14="http://schemas.microsoft.com/office/drawing/2010/main" val="0"/>
              </a:ext>
            </a:extLst>
          </a:blip>
          <a:srcRect l="10397" t="15889" r="7376" b="14806"/>
          <a:stretch>
            <a:fillRect/>
          </a:stretch>
        </p:blipFill>
        <p:spPr bwMode="auto">
          <a:xfrm>
            <a:off x="3035300" y="2071688"/>
            <a:ext cx="6019800" cy="40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1"/>
          <p:cNvSpPr txBox="1">
            <a:spLocks noChangeArrowheads="1"/>
          </p:cNvSpPr>
          <p:nvPr/>
        </p:nvSpPr>
        <p:spPr bwMode="auto">
          <a:xfrm>
            <a:off x="4286250" y="2928938"/>
            <a:ext cx="4424363"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lnSpc>
                <a:spcPts val="4325"/>
              </a:lnSpc>
              <a:spcBef>
                <a:spcPct val="50000"/>
              </a:spcBef>
            </a:pPr>
            <a:r>
              <a:rPr lang="zh-CN" altLang="en-US" sz="3200" b="1" i="0"/>
              <a:t>我们的社会主义改造是搞得成功的，很了不起。这是毛泽东同志对马克思列宁主义的一个重大贡献。</a:t>
            </a:r>
            <a:endParaRPr kumimoji="1" lang="zh-CN" altLang="en-US" sz="3200" b="1" i="0">
              <a:latin typeface="Times New Roman" pitchFamily="18" charset="0"/>
            </a:endParaRPr>
          </a:p>
        </p:txBody>
      </p:sp>
      <p:sp>
        <p:nvSpPr>
          <p:cNvPr id="13" name="Rectangle 6"/>
          <p:cNvSpPr>
            <a:spLocks noChangeArrowheads="1"/>
          </p:cNvSpPr>
          <p:nvPr/>
        </p:nvSpPr>
        <p:spPr bwMode="auto">
          <a:xfrm>
            <a:off x="357188" y="1143000"/>
            <a:ext cx="8358187" cy="107791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nchor="ctr">
            <a:spAutoFit/>
          </a:bodyPr>
          <a:lstStyle/>
          <a:p>
            <a:pPr>
              <a:defRPr/>
            </a:pPr>
            <a:r>
              <a:rPr lang="zh-CN" altLang="en-US" sz="3200" b="1" i="0" dirty="0">
                <a:solidFill>
                  <a:srgbClr val="FF0000"/>
                </a:solidFill>
              </a:rPr>
              <a:t>社会主义改造的基本完成是一个伟大的历史性胜利</a:t>
            </a:r>
            <a:endParaRPr kumimoji="1" lang="en-US" altLang="zh-CN" sz="3200" b="1" i="0" dirty="0">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8" presetClass="entr" presetSubtype="1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amond(in)">
                                      <p:cBhvr>
                                        <p:cTn id="1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5538" name="Text Box 8"/>
          <p:cNvSpPr txBox="1">
            <a:spLocks noChangeArrowheads="1"/>
          </p:cNvSpPr>
          <p:nvPr/>
        </p:nvSpPr>
        <p:spPr bwMode="auto">
          <a:xfrm>
            <a:off x="1476375" y="1628775"/>
            <a:ext cx="6191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endParaRPr kumimoji="1" lang="zh-CN" altLang="zh-CN" sz="3600" i="0">
              <a:solidFill>
                <a:srgbClr val="CC0000"/>
              </a:solidFill>
              <a:latin typeface="Times New Roman" pitchFamily="18" charset="0"/>
              <a:ea typeface="楷体_GB2312" pitchFamily="49" charset="-122"/>
            </a:endParaRPr>
          </a:p>
        </p:txBody>
      </p:sp>
      <p:sp>
        <p:nvSpPr>
          <p:cNvPr id="49171" name="AutoShape 19"/>
          <p:cNvSpPr>
            <a:spLocks noChangeArrowheads="1"/>
          </p:cNvSpPr>
          <p:nvPr/>
        </p:nvSpPr>
        <p:spPr bwMode="auto">
          <a:xfrm>
            <a:off x="3500438" y="2143125"/>
            <a:ext cx="5400675" cy="4464050"/>
          </a:xfrm>
          <a:prstGeom prst="horizontalScroll">
            <a:avLst>
              <a:gd name="adj" fmla="val 12500"/>
            </a:avLst>
          </a:prstGeom>
          <a:solidFill>
            <a:srgbClr val="800000"/>
          </a:solidFill>
          <a:ln w="9525">
            <a:solidFill>
              <a:srgbClr val="FFFF00"/>
            </a:solidFill>
            <a:round/>
            <a:headEnd/>
            <a:tailEnd/>
          </a:ln>
        </p:spPr>
        <p:txBody>
          <a:bodyPr wrap="none" lIns="90000" tIns="46800" rIns="90000" bIns="46800" anchor="ctr"/>
          <a:lstStyle/>
          <a:p>
            <a:endParaRPr lang="zh-CN" altLang="en-US"/>
          </a:p>
        </p:txBody>
      </p:sp>
      <p:sp>
        <p:nvSpPr>
          <p:cNvPr id="49172" name="Text Box 20"/>
          <p:cNvSpPr txBox="1">
            <a:spLocks noChangeArrowheads="1"/>
          </p:cNvSpPr>
          <p:nvPr/>
        </p:nvSpPr>
        <p:spPr bwMode="auto">
          <a:xfrm>
            <a:off x="4143375" y="2857500"/>
            <a:ext cx="4464050" cy="3016250"/>
          </a:xfrm>
          <a:prstGeom prst="rect">
            <a:avLst/>
          </a:prstGeom>
          <a:solidFill>
            <a:schemeClr val="bg1"/>
          </a:solidFill>
          <a:ln w="9525" algn="ctr">
            <a:solidFill>
              <a:srgbClr val="FFFF0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lnSpc>
                <a:spcPct val="120000"/>
              </a:lnSpc>
              <a:spcBef>
                <a:spcPct val="5000"/>
              </a:spcBef>
            </a:pPr>
            <a:r>
              <a:rPr kumimoji="1" lang="en-US" altLang="zh-CN" sz="2800" b="1" i="0">
                <a:latin typeface="华文新魏" pitchFamily="2" charset="-122"/>
                <a:ea typeface="华文新魏" pitchFamily="2" charset="-122"/>
              </a:rPr>
              <a:t>    </a:t>
            </a:r>
            <a:r>
              <a:rPr kumimoji="1" lang="en-US" altLang="zh-CN" sz="2600" b="1" i="0">
                <a:solidFill>
                  <a:srgbClr val="0000CC"/>
                </a:solidFill>
                <a:latin typeface="Times New Roman" pitchFamily="18" charset="0"/>
                <a:ea typeface="华文新魏" pitchFamily="2" charset="-122"/>
              </a:rPr>
              <a:t>“</a:t>
            </a:r>
            <a:r>
              <a:rPr kumimoji="1" lang="zh-CN" altLang="en-US" sz="2600" b="1" i="0">
                <a:solidFill>
                  <a:srgbClr val="0000CC"/>
                </a:solidFill>
                <a:latin typeface="楷体_GB2312" pitchFamily="49" charset="-122"/>
                <a:ea typeface="楷体_GB2312" pitchFamily="49" charset="-122"/>
              </a:rPr>
              <a:t>判断历史的功绩，不是根据历史活动家没有提供现代所要求的东西，而是根据他们比他们的前辈提供了新的东西。</a:t>
            </a:r>
            <a:r>
              <a:rPr kumimoji="1" lang="zh-CN" altLang="en-US" sz="2600" b="1" i="0">
                <a:solidFill>
                  <a:srgbClr val="0000CC"/>
                </a:solidFill>
                <a:latin typeface="Times New Roman" pitchFamily="18" charset="0"/>
                <a:ea typeface="楷体_GB2312" pitchFamily="49" charset="-122"/>
              </a:rPr>
              <a:t>”</a:t>
            </a:r>
            <a:r>
              <a:rPr kumimoji="1" lang="zh-CN" altLang="en-US" sz="2600" b="1" i="0">
                <a:solidFill>
                  <a:srgbClr val="0000CC"/>
                </a:solidFill>
                <a:latin typeface="楷体_GB2312" pitchFamily="49" charset="-122"/>
                <a:ea typeface="楷体_GB2312" pitchFamily="49" charset="-122"/>
              </a:rPr>
              <a:t> </a:t>
            </a:r>
          </a:p>
          <a:p>
            <a:pPr eaLnBrk="1" hangingPunct="1">
              <a:lnSpc>
                <a:spcPct val="120000"/>
              </a:lnSpc>
              <a:spcBef>
                <a:spcPct val="5000"/>
              </a:spcBef>
            </a:pPr>
            <a:r>
              <a:rPr kumimoji="1" lang="zh-CN" altLang="en-US" sz="2600" b="1" i="0">
                <a:latin typeface="华文新魏" pitchFamily="2" charset="-122"/>
                <a:ea typeface="华文新魏" pitchFamily="2" charset="-122"/>
              </a:rPr>
              <a:t>   </a:t>
            </a:r>
            <a:r>
              <a:rPr kumimoji="1" lang="en-US" altLang="zh-CN" sz="2600" b="1" i="0">
                <a:latin typeface="Times New Roman" pitchFamily="18" charset="0"/>
                <a:ea typeface="华文新魏" pitchFamily="2" charset="-122"/>
              </a:rPr>
              <a:t>——</a:t>
            </a:r>
            <a:r>
              <a:rPr kumimoji="1" lang="en-US" altLang="zh-CN" sz="2600" b="1" i="0">
                <a:latin typeface="华文新魏" pitchFamily="2" charset="-122"/>
                <a:ea typeface="华文新魏" pitchFamily="2" charset="-122"/>
              </a:rPr>
              <a:t>《</a:t>
            </a:r>
            <a:r>
              <a:rPr kumimoji="1" lang="zh-CN" altLang="en-US" sz="2600" b="1" i="0">
                <a:latin typeface="华文新魏" pitchFamily="2" charset="-122"/>
                <a:ea typeface="华文新魏" pitchFamily="2" charset="-122"/>
              </a:rPr>
              <a:t>列宁全集</a:t>
            </a:r>
            <a:r>
              <a:rPr kumimoji="1" lang="en-US" altLang="zh-CN" sz="2600" b="1" i="0">
                <a:latin typeface="华文新魏" pitchFamily="2" charset="-122"/>
                <a:ea typeface="华文新魏" pitchFamily="2" charset="-122"/>
              </a:rPr>
              <a:t>》</a:t>
            </a:r>
            <a:r>
              <a:rPr kumimoji="1" lang="zh-CN" altLang="en-US" sz="2600" b="1" i="0">
                <a:latin typeface="华文新魏" pitchFamily="2" charset="-122"/>
                <a:ea typeface="华文新魏" pitchFamily="2" charset="-122"/>
              </a:rPr>
              <a:t>第</a:t>
            </a:r>
            <a:r>
              <a:rPr kumimoji="1" lang="en-US" altLang="zh-CN" sz="2600" b="1" i="0">
                <a:latin typeface="华文新魏" pitchFamily="2" charset="-122"/>
                <a:ea typeface="华文新魏" pitchFamily="2" charset="-122"/>
              </a:rPr>
              <a:t>2</a:t>
            </a:r>
            <a:r>
              <a:rPr kumimoji="1" lang="zh-CN" altLang="en-US" sz="2600" b="1" i="0">
                <a:latin typeface="华文新魏" pitchFamily="2" charset="-122"/>
                <a:ea typeface="华文新魏" pitchFamily="2" charset="-122"/>
              </a:rPr>
              <a:t>卷</a:t>
            </a:r>
            <a:r>
              <a:rPr kumimoji="1" lang="zh-CN" altLang="en-US" sz="2600" b="1" i="0">
                <a:solidFill>
                  <a:srgbClr val="CC0000"/>
                </a:solidFill>
                <a:latin typeface="华文新魏" pitchFamily="2" charset="-122"/>
                <a:ea typeface="华文新魏" pitchFamily="2" charset="-122"/>
              </a:rPr>
              <a:t> </a:t>
            </a:r>
          </a:p>
        </p:txBody>
      </p:sp>
      <p:sp>
        <p:nvSpPr>
          <p:cNvPr id="65541" name="Oval 21" descr="图片1"/>
          <p:cNvSpPr>
            <a:spLocks noChangeArrowheads="1"/>
          </p:cNvSpPr>
          <p:nvPr/>
        </p:nvSpPr>
        <p:spPr bwMode="auto">
          <a:xfrm>
            <a:off x="250825" y="2571750"/>
            <a:ext cx="2808288" cy="3160713"/>
          </a:xfrm>
          <a:prstGeom prst="ellipse">
            <a:avLst/>
          </a:prstGeom>
          <a:blipFill dpi="0" rotWithShape="1">
            <a:blip r:embed="rId3"/>
            <a:srcRect/>
            <a:stretch>
              <a:fillRect/>
            </a:stretch>
          </a:blipFill>
          <a:ln w="9525">
            <a:solidFill>
              <a:srgbClr val="FFFF00"/>
            </a:solidFill>
            <a:round/>
            <a:headEnd/>
            <a:tailEnd/>
          </a:ln>
        </p:spPr>
        <p:txBody>
          <a:bodyPr wrap="none" lIns="90000" tIns="46800" rIns="90000" bIns="46800" anchor="ctr"/>
          <a:lstStyle/>
          <a:p>
            <a:endParaRPr lang="zh-CN" altLang="en-US"/>
          </a:p>
        </p:txBody>
      </p:sp>
      <p:sp>
        <p:nvSpPr>
          <p:cNvPr id="49174" name="Text Box 22"/>
          <p:cNvSpPr txBox="1">
            <a:spLocks noChangeArrowheads="1"/>
          </p:cNvSpPr>
          <p:nvPr/>
        </p:nvSpPr>
        <p:spPr bwMode="auto">
          <a:xfrm>
            <a:off x="1187450" y="5876925"/>
            <a:ext cx="935038" cy="406400"/>
          </a:xfrm>
          <a:prstGeom prst="rect">
            <a:avLst/>
          </a:prstGeom>
          <a:solidFill>
            <a:schemeClr val="bg1"/>
          </a:solidFill>
          <a:ln w="9525">
            <a:solidFill>
              <a:srgbClr val="5F5F5F"/>
            </a:solidFill>
            <a:miter lim="800000"/>
            <a:headEnd/>
            <a:tailEnd/>
          </a:ln>
          <a:effectLst>
            <a:outerShdw dist="63500" dir="3187806" algn="ctr" rotWithShape="0">
              <a:schemeClr val="bg2"/>
            </a:outerShdw>
          </a:effectLst>
        </p:spPr>
        <p:txBody>
          <a:bodyPr>
            <a:spAutoFit/>
          </a:bodyPr>
          <a:lstStyle/>
          <a:p>
            <a:pPr algn="ctr">
              <a:defRPr/>
            </a:pPr>
            <a:r>
              <a:rPr kumimoji="1" lang="zh-CN" altLang="en-US" sz="2000" b="1" i="0">
                <a:solidFill>
                  <a:srgbClr val="0000FF"/>
                </a:solidFill>
                <a:effectLst>
                  <a:outerShdw blurRad="38100" dist="38100" dir="2700000" algn="tl">
                    <a:srgbClr val="C0C0C0"/>
                  </a:outerShdw>
                </a:effectLst>
                <a:latin typeface="Times New Roman" pitchFamily="18" charset="0"/>
                <a:ea typeface="楷体_GB2312" pitchFamily="49" charset="-122"/>
              </a:rPr>
              <a:t>列宁</a:t>
            </a:r>
          </a:p>
        </p:txBody>
      </p:sp>
      <p:sp>
        <p:nvSpPr>
          <p:cNvPr id="7" name="Rectangle 6"/>
          <p:cNvSpPr>
            <a:spLocks noChangeArrowheads="1"/>
          </p:cNvSpPr>
          <p:nvPr/>
        </p:nvSpPr>
        <p:spPr bwMode="auto">
          <a:xfrm>
            <a:off x="179388" y="1125538"/>
            <a:ext cx="8137525" cy="10922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nchor="ctr">
            <a:spAutoFit/>
          </a:bodyPr>
          <a:lstStyle/>
          <a:p>
            <a:r>
              <a:rPr lang="zh-CN" altLang="en-US" sz="3200" b="1" i="0">
                <a:solidFill>
                  <a:srgbClr val="FF0000"/>
                </a:solidFill>
              </a:rPr>
              <a:t>不能借口社会主义改造的失误或者用今天的社会主义改革否定社会主义改造的伟大意义</a:t>
            </a:r>
            <a:endParaRPr kumimoji="1" lang="en-US" altLang="zh-CN" sz="3200" b="1" i="0">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49171"/>
                                        </p:tgtEl>
                                        <p:attrNameLst>
                                          <p:attrName>style.visibility</p:attrName>
                                        </p:attrNameLst>
                                      </p:cBhvr>
                                      <p:to>
                                        <p:strVal val="visible"/>
                                      </p:to>
                                    </p:set>
                                    <p:anim calcmode="lin" valueType="num">
                                      <p:cBhvr>
                                        <p:cTn id="7" dur="500" fill="hold"/>
                                        <p:tgtEl>
                                          <p:spTgt spid="49171"/>
                                        </p:tgtEl>
                                        <p:attrNameLst>
                                          <p:attrName>ppt_w</p:attrName>
                                        </p:attrNameLst>
                                      </p:cBhvr>
                                      <p:tavLst>
                                        <p:tav tm="0">
                                          <p:val>
                                            <p:fltVal val="0"/>
                                          </p:val>
                                        </p:tav>
                                        <p:tav tm="100000">
                                          <p:val>
                                            <p:strVal val="#ppt_w"/>
                                          </p:val>
                                        </p:tav>
                                      </p:tavLst>
                                    </p:anim>
                                    <p:anim calcmode="lin" valueType="num">
                                      <p:cBhvr>
                                        <p:cTn id="8" dur="500" fill="hold"/>
                                        <p:tgtEl>
                                          <p:spTgt spid="49171"/>
                                        </p:tgtEl>
                                        <p:attrNameLst>
                                          <p:attrName>ppt_h</p:attrName>
                                        </p:attrNameLst>
                                      </p:cBhvr>
                                      <p:tavLst>
                                        <p:tav tm="0">
                                          <p:val>
                                            <p:strVal val="#ppt_h"/>
                                          </p:val>
                                        </p:tav>
                                        <p:tav tm="100000">
                                          <p:val>
                                            <p:strVal val="#ppt_h"/>
                                          </p:val>
                                        </p:tav>
                                      </p:tavLst>
                                    </p:anim>
                                  </p:childTnLst>
                                </p:cTn>
                              </p:par>
                              <p:par>
                                <p:cTn id="9" presetID="40" presetClass="entr" presetSubtype="0" fill="hold" grpId="0" nodeType="withEffect">
                                  <p:stCondLst>
                                    <p:cond delay="0"/>
                                  </p:stCondLst>
                                  <p:iterate type="lt">
                                    <p:tmPct val="10000"/>
                                  </p:iterate>
                                  <p:childTnLst>
                                    <p:set>
                                      <p:cBhvr>
                                        <p:cTn id="10" dur="1" fill="hold">
                                          <p:stCondLst>
                                            <p:cond delay="0"/>
                                          </p:stCondLst>
                                        </p:cTn>
                                        <p:tgtEl>
                                          <p:spTgt spid="49172"/>
                                        </p:tgtEl>
                                        <p:attrNameLst>
                                          <p:attrName>style.visibility</p:attrName>
                                        </p:attrNameLst>
                                      </p:cBhvr>
                                      <p:to>
                                        <p:strVal val="visible"/>
                                      </p:to>
                                    </p:set>
                                    <p:animEffect transition="in" filter="fade">
                                      <p:cBhvr>
                                        <p:cTn id="11" dur="1000"/>
                                        <p:tgtEl>
                                          <p:spTgt spid="49172"/>
                                        </p:tgtEl>
                                      </p:cBhvr>
                                    </p:animEffect>
                                    <p:anim calcmode="lin" valueType="num">
                                      <p:cBhvr>
                                        <p:cTn id="12" dur="1000" fill="hold"/>
                                        <p:tgtEl>
                                          <p:spTgt spid="49172"/>
                                        </p:tgtEl>
                                        <p:attrNameLst>
                                          <p:attrName>ppt_x</p:attrName>
                                        </p:attrNameLst>
                                      </p:cBhvr>
                                      <p:tavLst>
                                        <p:tav tm="0">
                                          <p:val>
                                            <p:strVal val="#ppt_x-.1"/>
                                          </p:val>
                                        </p:tav>
                                        <p:tav tm="100000">
                                          <p:val>
                                            <p:strVal val="#ppt_x"/>
                                          </p:val>
                                        </p:tav>
                                      </p:tavLst>
                                    </p:anim>
                                    <p:anim calcmode="lin" valueType="num">
                                      <p:cBhvr>
                                        <p:cTn id="13" dur="1000" fill="hold"/>
                                        <p:tgtEl>
                                          <p:spTgt spid="491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1" grpId="0" animBg="1"/>
      <p:bldP spid="4917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357188" y="1143000"/>
            <a:ext cx="8358187" cy="1500188"/>
          </a:xfrm>
          <a:solidFill>
            <a:srgbClr val="FF0000"/>
          </a:solidFill>
        </p:spPr>
        <p:txBody>
          <a:bodyPr/>
          <a:lstStyle/>
          <a:p>
            <a:pPr eaLnBrk="1" hangingPunct="1"/>
            <a:r>
              <a:rPr lang="zh-CN" altLang="en-US" b="1" smtClean="0">
                <a:solidFill>
                  <a:srgbClr val="FFFF00"/>
                </a:solidFill>
                <a:latin typeface="黑体" pitchFamily="49" charset="-122"/>
                <a:ea typeface="黑体" pitchFamily="49" charset="-122"/>
              </a:rPr>
              <a:t>第三节 </a:t>
            </a:r>
            <a:br>
              <a:rPr lang="zh-CN" altLang="en-US" b="1" smtClean="0">
                <a:solidFill>
                  <a:srgbClr val="FFFF00"/>
                </a:solidFill>
                <a:latin typeface="黑体" pitchFamily="49" charset="-122"/>
                <a:ea typeface="黑体" pitchFamily="49" charset="-122"/>
              </a:rPr>
            </a:br>
            <a:r>
              <a:rPr lang="zh-CN" altLang="en-US" b="1" smtClean="0">
                <a:solidFill>
                  <a:srgbClr val="FFFF00"/>
                </a:solidFill>
                <a:latin typeface="黑体" pitchFamily="49" charset="-122"/>
                <a:ea typeface="黑体" pitchFamily="49" charset="-122"/>
              </a:rPr>
              <a:t>社会主义制度在中国的确立</a:t>
            </a:r>
          </a:p>
        </p:txBody>
      </p:sp>
      <p:sp>
        <p:nvSpPr>
          <p:cNvPr id="68611" name="Rectangle 3"/>
          <p:cNvSpPr>
            <a:spLocks noChangeArrowheads="1"/>
          </p:cNvSpPr>
          <p:nvPr/>
        </p:nvSpPr>
        <p:spPr bwMode="auto">
          <a:xfrm>
            <a:off x="357188" y="2857500"/>
            <a:ext cx="8389937" cy="1439863"/>
          </a:xfrm>
          <a:prstGeom prst="rect">
            <a:avLst/>
          </a:prstGeom>
          <a:solidFill>
            <a:schemeClr val="bg1"/>
          </a:solidFill>
          <a:ln w="38100">
            <a:solidFill>
              <a:srgbClr val="800000"/>
            </a:solidFill>
            <a:miter lim="800000"/>
            <a:headEnd/>
            <a:tailEnd/>
          </a:ln>
        </p:spPr>
        <p:txBody>
          <a:bodyPr/>
          <a:lstStyle/>
          <a:p>
            <a:pPr marL="342900" indent="-342900">
              <a:lnSpc>
                <a:spcPct val="120000"/>
              </a:lnSpc>
              <a:spcBef>
                <a:spcPct val="20000"/>
              </a:spcBef>
              <a:buFontTx/>
              <a:buChar char="•"/>
            </a:pPr>
            <a:r>
              <a:rPr lang="zh-CN" altLang="en-US" sz="3200" b="1" i="0">
                <a:solidFill>
                  <a:schemeClr val="accent2"/>
                </a:solidFill>
                <a:latin typeface="黑体" pitchFamily="49" charset="-122"/>
                <a:ea typeface="黑体" pitchFamily="49" charset="-122"/>
              </a:rPr>
              <a:t>一、社会主义基本制度的确立及其理论依据</a:t>
            </a:r>
          </a:p>
          <a:p>
            <a:pPr marL="342900" indent="-342900">
              <a:lnSpc>
                <a:spcPct val="120000"/>
              </a:lnSpc>
              <a:spcBef>
                <a:spcPct val="20000"/>
              </a:spcBef>
              <a:buFontTx/>
              <a:buChar char="•"/>
            </a:pPr>
            <a:r>
              <a:rPr lang="zh-CN" altLang="en-US" sz="3200" b="1" i="0">
                <a:solidFill>
                  <a:schemeClr val="accent2"/>
                </a:solidFill>
                <a:latin typeface="黑体" pitchFamily="49" charset="-122"/>
                <a:ea typeface="黑体" pitchFamily="49" charset="-122"/>
              </a:rPr>
              <a:t>二、确立社会主义基本制度的重大意义</a:t>
            </a:r>
          </a:p>
        </p:txBody>
      </p:sp>
      <p:pic>
        <p:nvPicPr>
          <p:cNvPr id="68612" name="Picture 5" descr="002b"/>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625" y="3214688"/>
            <a:ext cx="3429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 descr="002b"/>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625" y="3857625"/>
            <a:ext cx="3429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9"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437063"/>
            <a:ext cx="2519362"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8" name="Rectangle 10"/>
          <p:cNvSpPr>
            <a:spLocks noChangeArrowheads="1"/>
          </p:cNvSpPr>
          <p:nvPr/>
        </p:nvSpPr>
        <p:spPr bwMode="auto">
          <a:xfrm>
            <a:off x="611188" y="6237288"/>
            <a:ext cx="1979612" cy="396875"/>
          </a:xfrm>
          <a:prstGeom prst="rect">
            <a:avLst/>
          </a:prstGeom>
          <a:solidFill>
            <a:schemeClr val="bg1"/>
          </a:solidFill>
          <a:ln w="76200" algn="ctr">
            <a:noFill/>
            <a:miter lim="800000"/>
            <a:headEnd/>
            <a:tailEnd/>
          </a:ln>
          <a:effectLst>
            <a:outerShdw dist="17961" dir="2700000" algn="ctr" rotWithShape="0">
              <a:schemeClr val="tx2"/>
            </a:outerShdw>
          </a:effectLst>
        </p:spPr>
        <p:txBody>
          <a:bodyPr wrap="none" anchor="ctr">
            <a:spAutoFit/>
          </a:bodyPr>
          <a:lstStyle/>
          <a:p>
            <a:pPr algn="ctr">
              <a:tabLst>
                <a:tab pos="5715000" algn="l"/>
              </a:tabLst>
              <a:defRPr/>
            </a:pPr>
            <a:r>
              <a:rPr kumimoji="1" lang="en-US" altLang="zh-CN" sz="2000" b="1" i="0">
                <a:solidFill>
                  <a:schemeClr val="tx2"/>
                </a:solidFill>
                <a:latin typeface="黑体" pitchFamily="49" charset="-122"/>
                <a:ea typeface="黑体" pitchFamily="49" charset="-122"/>
              </a:rPr>
              <a:t>1956</a:t>
            </a:r>
            <a:r>
              <a:rPr kumimoji="1" lang="zh-CN" altLang="en-US" sz="2000" b="1" i="0">
                <a:solidFill>
                  <a:schemeClr val="tx2"/>
                </a:solidFill>
                <a:latin typeface="黑体" pitchFamily="49" charset="-122"/>
                <a:ea typeface="黑体" pitchFamily="49" charset="-122"/>
              </a:rPr>
              <a:t>年中共八大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4690"/>
                                        </p:tgtEl>
                                        <p:attrNameLst>
                                          <p:attrName>style.visibility</p:attrName>
                                        </p:attrNameLst>
                                      </p:cBhvr>
                                      <p:to>
                                        <p:strVal val="visible"/>
                                      </p:to>
                                    </p:set>
                                    <p:anim calcmode="lin" valueType="num">
                                      <p:cBhvr additive="base">
                                        <p:cTn id="7" dur="500" fill="hold"/>
                                        <p:tgtEl>
                                          <p:spTgt spid="114690"/>
                                        </p:tgtEl>
                                        <p:attrNameLst>
                                          <p:attrName>ppt_x</p:attrName>
                                        </p:attrNameLst>
                                      </p:cBhvr>
                                      <p:tavLst>
                                        <p:tav tm="0">
                                          <p:val>
                                            <p:strVal val="#ppt_x"/>
                                          </p:val>
                                        </p:tav>
                                        <p:tav tm="100000">
                                          <p:val>
                                            <p:strVal val="#ppt_x"/>
                                          </p:val>
                                        </p:tav>
                                      </p:tavLst>
                                    </p:anim>
                                    <p:anim calcmode="lin" valueType="num">
                                      <p:cBhvr additive="base">
                                        <p:cTn id="8" dur="500" fill="hold"/>
                                        <p:tgtEl>
                                          <p:spTgt spid="1146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68313" y="1700213"/>
            <a:ext cx="8175625" cy="1085850"/>
          </a:xfrm>
          <a:solidFill>
            <a:srgbClr val="800000"/>
          </a:solidFill>
          <a:ln>
            <a:solidFill>
              <a:schemeClr val="bg1"/>
            </a:solidFill>
            <a:miter lim="800000"/>
            <a:headEnd/>
            <a:tailEnd/>
          </a:ln>
        </p:spPr>
        <p:txBody>
          <a:bodyPr/>
          <a:lstStyle/>
          <a:p>
            <a:pPr algn="l" eaLnBrk="1" hangingPunct="1"/>
            <a:r>
              <a:rPr lang="zh-CN" altLang="en-US" sz="3600" b="1" smtClean="0">
                <a:solidFill>
                  <a:srgbClr val="FFFF00"/>
                </a:solidFill>
                <a:ea typeface="黑体" pitchFamily="49" charset="-122"/>
              </a:rPr>
              <a:t>一、社会主义基本制度的确立及其理论依据</a:t>
            </a:r>
          </a:p>
        </p:txBody>
      </p:sp>
      <p:sp>
        <p:nvSpPr>
          <p:cNvPr id="52229" name="Rectangle 5" descr="10%"/>
          <p:cNvSpPr>
            <a:spLocks noChangeArrowheads="1"/>
          </p:cNvSpPr>
          <p:nvPr/>
        </p:nvSpPr>
        <p:spPr bwMode="auto">
          <a:xfrm>
            <a:off x="500063" y="2924175"/>
            <a:ext cx="8143875" cy="3046413"/>
          </a:xfrm>
          <a:prstGeom prst="rect">
            <a:avLst/>
          </a:prstGeom>
          <a:pattFill prst="pct10">
            <a:fgClr>
              <a:schemeClr val="accent1"/>
            </a:fgClr>
            <a:bgClr>
              <a:schemeClr val="bg1"/>
            </a:bgClr>
          </a:pattFill>
          <a:ln w="38100">
            <a:solidFill>
              <a:srgbClr val="800000"/>
            </a:solidFill>
            <a:miter lim="800000"/>
            <a:headEnd/>
            <a:tailEnd/>
          </a:ln>
        </p:spPr>
        <p:txBody>
          <a:bodyPr anchor="ctr">
            <a:spAutoFit/>
          </a:bodyPr>
          <a:lstStyle/>
          <a:p>
            <a:pPr>
              <a:lnSpc>
                <a:spcPct val="120000"/>
              </a:lnSpc>
            </a:pPr>
            <a:r>
              <a:rPr kumimoji="1" lang="en-US" altLang="zh-CN" sz="2800" b="1" i="0">
                <a:solidFill>
                  <a:srgbClr val="0000FF"/>
                </a:solidFill>
                <a:latin typeface="Times New Roman" pitchFamily="18" charset="0"/>
                <a:ea typeface="楷体_GB2312" pitchFamily="49" charset="-122"/>
              </a:rPr>
              <a:t>        </a:t>
            </a:r>
            <a:r>
              <a:rPr kumimoji="1" lang="en-US" altLang="zh-CN" sz="3200" b="1" i="0">
                <a:solidFill>
                  <a:srgbClr val="0000FF"/>
                </a:solidFill>
                <a:latin typeface="Times New Roman" pitchFamily="18" charset="0"/>
                <a:ea typeface="楷体_GB2312" pitchFamily="49" charset="-122"/>
              </a:rPr>
              <a:t>1956</a:t>
            </a:r>
            <a:r>
              <a:rPr kumimoji="1" lang="zh-CN" altLang="en-US" sz="3200" b="1" i="0">
                <a:solidFill>
                  <a:srgbClr val="0000FF"/>
                </a:solidFill>
                <a:latin typeface="Times New Roman" pitchFamily="18" charset="0"/>
                <a:ea typeface="楷体_GB2312" pitchFamily="49" charset="-122"/>
              </a:rPr>
              <a:t>年底我国对农业、手工业和资本主义工商业的社会主义改造的基本完成，标志着中国历史上长达数千年的阶级剥削制度的结束，实现了由新民主主义向社会主义的转变，社会主义基本制度在我国初步确立。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checkerboard(across)">
                                      <p:cBhvr>
                                        <p:cTn id="7"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6" name="Rectangle 3"/>
          <p:cNvSpPr>
            <a:spLocks noGrp="1" noChangeArrowheads="1"/>
          </p:cNvSpPr>
          <p:nvPr>
            <p:ph type="body" idx="1"/>
          </p:nvPr>
        </p:nvSpPr>
        <p:spPr>
          <a:xfrm>
            <a:off x="428625" y="2071688"/>
            <a:ext cx="8135938" cy="2293937"/>
          </a:xfrm>
          <a:solidFill>
            <a:schemeClr val="bg1"/>
          </a:solidFill>
          <a:ln>
            <a:solidFill>
              <a:srgbClr val="0000FF"/>
            </a:solidFill>
            <a:miter lim="800000"/>
            <a:headEnd/>
            <a:tailEnd/>
          </a:ln>
        </p:spPr>
        <p:txBody>
          <a:bodyPr/>
          <a:lstStyle/>
          <a:p>
            <a:pPr eaLnBrk="1" hangingPunct="1">
              <a:lnSpc>
                <a:spcPct val="120000"/>
              </a:lnSpc>
              <a:buFontTx/>
              <a:buNone/>
            </a:pPr>
            <a:r>
              <a:rPr kumimoji="1" lang="en-US" altLang="zh-CN" sz="2800" b="1" smtClean="0">
                <a:solidFill>
                  <a:srgbClr val="000099"/>
                </a:solidFill>
              </a:rPr>
              <a:t>      </a:t>
            </a:r>
            <a:r>
              <a:rPr kumimoji="1" lang="en-US" altLang="zh-CN" sz="2800" b="1" smtClean="0">
                <a:solidFill>
                  <a:srgbClr val="000099"/>
                </a:solidFill>
                <a:latin typeface="黑体" pitchFamily="49" charset="-122"/>
                <a:ea typeface="黑体" pitchFamily="49" charset="-122"/>
              </a:rPr>
              <a:t>1</a:t>
            </a:r>
            <a:r>
              <a:rPr kumimoji="1" lang="zh-CN" altLang="en-US" sz="2800" b="1" smtClean="0">
                <a:solidFill>
                  <a:srgbClr val="000099"/>
                </a:solidFill>
                <a:latin typeface="黑体" pitchFamily="49" charset="-122"/>
                <a:ea typeface="黑体" pitchFamily="49" charset="-122"/>
              </a:rPr>
              <a:t>、经济上：中国几千年来以生产资料私有制为基础的阶级剥削制度已经基本上被消灭，以生产资料公有制为基础的社会主义经济制度已经建立起来。</a:t>
            </a:r>
          </a:p>
          <a:p>
            <a:pPr eaLnBrk="1" hangingPunct="1">
              <a:lnSpc>
                <a:spcPct val="120000"/>
              </a:lnSpc>
              <a:buFontTx/>
              <a:buNone/>
            </a:pPr>
            <a:r>
              <a:rPr kumimoji="1" lang="zh-CN" altLang="en-US" sz="2800" b="1" smtClean="0">
                <a:solidFill>
                  <a:srgbClr val="000099"/>
                </a:solidFill>
                <a:latin typeface="黑体" pitchFamily="49" charset="-122"/>
                <a:ea typeface="黑体" pitchFamily="49" charset="-122"/>
              </a:rPr>
              <a:t>    </a:t>
            </a:r>
          </a:p>
        </p:txBody>
      </p:sp>
      <p:sp>
        <p:nvSpPr>
          <p:cNvPr id="3077" name="Text Box 7"/>
          <p:cNvSpPr txBox="1">
            <a:spLocks noChangeArrowheads="1"/>
          </p:cNvSpPr>
          <p:nvPr/>
        </p:nvSpPr>
        <p:spPr bwMode="auto">
          <a:xfrm>
            <a:off x="428625" y="1285875"/>
            <a:ext cx="8064500" cy="650875"/>
          </a:xfrm>
          <a:prstGeom prst="rect">
            <a:avLst/>
          </a:prstGeom>
          <a:solidFill>
            <a:srgbClr val="800000"/>
          </a:solidFill>
          <a:ln w="9525">
            <a:solidFill>
              <a:srgbClr val="FFFF0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3600" b="1" i="0">
                <a:solidFill>
                  <a:schemeClr val="bg1"/>
                </a:solidFill>
                <a:latin typeface="楷体_GB2312" pitchFamily="49" charset="-122"/>
                <a:ea typeface="楷体_GB2312" pitchFamily="49" charset="-122"/>
              </a:rPr>
              <a:t>（一）社会主义基本制度的确立</a:t>
            </a:r>
          </a:p>
        </p:txBody>
      </p:sp>
      <p:pic>
        <p:nvPicPr>
          <p:cNvPr id="3078" name="Picture 10" descr="2009042412391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4143375"/>
            <a:ext cx="81359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8"/>
          <p:cNvGraphicFramePr>
            <a:graphicFrameLocks noChangeAspect="1"/>
          </p:cNvGraphicFramePr>
          <p:nvPr/>
        </p:nvGraphicFramePr>
        <p:xfrm>
          <a:off x="479425" y="4551363"/>
          <a:ext cx="8042275" cy="168433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0658" name="Text Box 8"/>
          <p:cNvSpPr txBox="1">
            <a:spLocks noChangeArrowheads="1"/>
          </p:cNvSpPr>
          <p:nvPr/>
        </p:nvSpPr>
        <p:spPr bwMode="auto">
          <a:xfrm>
            <a:off x="1476375" y="1628775"/>
            <a:ext cx="6191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algn="ctr" eaLnBrk="1" hangingPunct="1"/>
            <a:endParaRPr kumimoji="1" lang="zh-CN" altLang="zh-CN" sz="3600" i="0">
              <a:solidFill>
                <a:srgbClr val="CC0000"/>
              </a:solidFill>
              <a:latin typeface="Times New Roman" pitchFamily="18" charset="0"/>
              <a:ea typeface="楷体_GB2312" pitchFamily="49" charset="-122"/>
            </a:endParaRPr>
          </a:p>
        </p:txBody>
      </p:sp>
      <p:sp>
        <p:nvSpPr>
          <p:cNvPr id="70659" name="Text Box 10"/>
          <p:cNvSpPr txBox="1">
            <a:spLocks noChangeArrowheads="1"/>
          </p:cNvSpPr>
          <p:nvPr/>
        </p:nvSpPr>
        <p:spPr bwMode="auto">
          <a:xfrm>
            <a:off x="611188" y="1412875"/>
            <a:ext cx="7920037"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lang="en-US" altLang="zh-CN" sz="2000" b="1" i="0">
                <a:solidFill>
                  <a:srgbClr val="000099"/>
                </a:solidFill>
                <a:latin typeface="楷体_GB2312" pitchFamily="49" charset="-122"/>
                <a:ea typeface="楷体_GB2312" pitchFamily="49" charset="-122"/>
              </a:rPr>
              <a:t> </a:t>
            </a:r>
            <a:r>
              <a:rPr lang="zh-CN" altLang="en-US" sz="2000" b="1" i="0">
                <a:solidFill>
                  <a:srgbClr val="000099"/>
                </a:solidFill>
                <a:latin typeface="楷体_GB2312" pitchFamily="49" charset="-122"/>
                <a:ea typeface="楷体_GB2312" pitchFamily="49" charset="-122"/>
              </a:rPr>
              <a:t>表</a:t>
            </a:r>
            <a:r>
              <a:rPr lang="en-US" altLang="zh-CN" sz="2000" b="1" i="0">
                <a:solidFill>
                  <a:srgbClr val="000099"/>
                </a:solidFill>
                <a:latin typeface="楷体_GB2312" pitchFamily="49" charset="-122"/>
                <a:ea typeface="楷体_GB2312" pitchFamily="49" charset="-122"/>
              </a:rPr>
              <a:t>1  1956</a:t>
            </a:r>
            <a:r>
              <a:rPr lang="zh-CN" altLang="en-US" sz="2000" b="1" i="0">
                <a:solidFill>
                  <a:srgbClr val="000099"/>
                </a:solidFill>
                <a:latin typeface="楷体_GB2312" pitchFamily="49" charset="-122"/>
                <a:ea typeface="楷体_GB2312" pitchFamily="49" charset="-122"/>
              </a:rPr>
              <a:t>年与</a:t>
            </a:r>
            <a:r>
              <a:rPr lang="en-US" altLang="zh-CN" sz="2000" b="1" i="0">
                <a:solidFill>
                  <a:srgbClr val="000099"/>
                </a:solidFill>
                <a:latin typeface="楷体_GB2312" pitchFamily="49" charset="-122"/>
                <a:ea typeface="楷体_GB2312" pitchFamily="49" charset="-122"/>
              </a:rPr>
              <a:t>1952</a:t>
            </a:r>
            <a:r>
              <a:rPr lang="zh-CN" altLang="en-US" sz="2000" b="1" i="0">
                <a:solidFill>
                  <a:srgbClr val="000099"/>
                </a:solidFill>
                <a:latin typeface="楷体_GB2312" pitchFamily="49" charset="-122"/>
                <a:ea typeface="楷体_GB2312" pitchFamily="49" charset="-122"/>
              </a:rPr>
              <a:t>年相比，不同经济成分在国民收入结构中的变化</a:t>
            </a:r>
          </a:p>
        </p:txBody>
      </p:sp>
      <p:graphicFrame>
        <p:nvGraphicFramePr>
          <p:cNvPr id="53296" name="Group 48"/>
          <p:cNvGraphicFramePr>
            <a:graphicFrameLocks noGrp="1"/>
          </p:cNvGraphicFramePr>
          <p:nvPr/>
        </p:nvGraphicFramePr>
        <p:xfrm>
          <a:off x="539750" y="2060575"/>
          <a:ext cx="8137525" cy="1663065"/>
        </p:xfrm>
        <a:graphic>
          <a:graphicData uri="http://schemas.openxmlformats.org/drawingml/2006/table">
            <a:tbl>
              <a:tblPr/>
              <a:tblGrid>
                <a:gridCol w="1355725"/>
                <a:gridCol w="1236663"/>
                <a:gridCol w="1511300"/>
                <a:gridCol w="1320800"/>
                <a:gridCol w="1357312"/>
                <a:gridCol w="1355725"/>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黑体" pitchFamily="49" charset="-122"/>
                        </a:rPr>
                        <a:t> </a:t>
                      </a:r>
                      <a:r>
                        <a:rPr kumimoji="0" lang="zh-CN" altLang="en-US" sz="2000" b="1" i="0" u="none" strike="noStrike" cap="none" normalizeH="0" baseline="0" smtClean="0">
                          <a:ln>
                            <a:noFill/>
                          </a:ln>
                          <a:solidFill>
                            <a:schemeClr val="tx1"/>
                          </a:solidFill>
                          <a:effectLst/>
                          <a:latin typeface="Arial" charset="0"/>
                          <a:ea typeface="黑体" pitchFamily="49" charset="-122"/>
                        </a:rPr>
                        <a:t>年份</a:t>
                      </a:r>
                      <a:r>
                        <a:rPr kumimoji="0" lang="zh-CN" altLang="en-US" sz="2800" b="1" i="0" u="none" strike="noStrike" cap="none" normalizeH="0" baseline="0" smtClean="0">
                          <a:ln>
                            <a:noFill/>
                          </a:ln>
                          <a:solidFill>
                            <a:schemeClr val="tx1"/>
                          </a:solidFill>
                          <a:effectLst/>
                          <a:latin typeface="Arial" charset="0"/>
                          <a:ea typeface="宋体"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49" charset="-122"/>
                          <a:ea typeface="黑体" pitchFamily="49" charset="-122"/>
                        </a:rPr>
                        <a:t>国营经济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49" charset="-122"/>
                          <a:ea typeface="黑体" pitchFamily="49" charset="-122"/>
                        </a:rPr>
                        <a:t>合作社经济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49" charset="-122"/>
                          <a:ea typeface="黑体" pitchFamily="49" charset="-122"/>
                        </a:rPr>
                        <a:t>公私合营经济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49" charset="-122"/>
                          <a:ea typeface="黑体" pitchFamily="49" charset="-122"/>
                        </a:rPr>
                        <a:t>资本主义经济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49" charset="-122"/>
                          <a:ea typeface="黑体" pitchFamily="49" charset="-122"/>
                        </a:rPr>
                        <a:t>个体经济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charset="-122"/>
                        </a:rPr>
                        <a:t>1952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19.1%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71.8%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charset="-122"/>
                        </a:rPr>
                        <a:t>1956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32.2%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53.4%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charset="-122"/>
                        </a:rPr>
                        <a:t>7.1%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bl>
          </a:graphicData>
        </a:graphic>
      </p:graphicFrame>
      <p:sp>
        <p:nvSpPr>
          <p:cNvPr id="70690" name="Text Box 49"/>
          <p:cNvSpPr txBox="1">
            <a:spLocks noChangeArrowheads="1"/>
          </p:cNvSpPr>
          <p:nvPr/>
        </p:nvSpPr>
        <p:spPr bwMode="auto">
          <a:xfrm>
            <a:off x="323850" y="4076700"/>
            <a:ext cx="85693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lang="zh-CN" altLang="en-US" sz="2000" b="1" i="0">
                <a:solidFill>
                  <a:srgbClr val="000099"/>
                </a:solidFill>
                <a:latin typeface="楷体_GB2312" pitchFamily="49" charset="-122"/>
                <a:ea typeface="楷体_GB2312" pitchFamily="49" charset="-122"/>
              </a:rPr>
              <a:t>表</a:t>
            </a:r>
            <a:r>
              <a:rPr lang="en-US" altLang="zh-CN" sz="2000" b="1" i="0">
                <a:solidFill>
                  <a:srgbClr val="000099"/>
                </a:solidFill>
                <a:latin typeface="楷体_GB2312" pitchFamily="49" charset="-122"/>
                <a:ea typeface="楷体_GB2312" pitchFamily="49" charset="-122"/>
              </a:rPr>
              <a:t>2  1956</a:t>
            </a:r>
            <a:r>
              <a:rPr lang="zh-CN" altLang="en-US" sz="2000" b="1" i="0">
                <a:solidFill>
                  <a:srgbClr val="000099"/>
                </a:solidFill>
                <a:latin typeface="楷体_GB2312" pitchFamily="49" charset="-122"/>
                <a:ea typeface="楷体_GB2312" pitchFamily="49" charset="-122"/>
              </a:rPr>
              <a:t>年与</a:t>
            </a:r>
            <a:r>
              <a:rPr lang="en-US" altLang="zh-CN" sz="2000" b="1" i="0">
                <a:solidFill>
                  <a:srgbClr val="000099"/>
                </a:solidFill>
                <a:latin typeface="楷体_GB2312" pitchFamily="49" charset="-122"/>
                <a:ea typeface="楷体_GB2312" pitchFamily="49" charset="-122"/>
              </a:rPr>
              <a:t>1952</a:t>
            </a:r>
            <a:r>
              <a:rPr lang="zh-CN" altLang="en-US" sz="2000" b="1" i="0">
                <a:solidFill>
                  <a:srgbClr val="000099"/>
                </a:solidFill>
                <a:latin typeface="楷体_GB2312" pitchFamily="49" charset="-122"/>
                <a:ea typeface="楷体_GB2312" pitchFamily="49" charset="-122"/>
              </a:rPr>
              <a:t>年相比，不同经济成分在工业总产值中所占比重的变化</a:t>
            </a:r>
          </a:p>
        </p:txBody>
      </p:sp>
      <p:graphicFrame>
        <p:nvGraphicFramePr>
          <p:cNvPr id="53323" name="Group 75"/>
          <p:cNvGraphicFramePr>
            <a:graphicFrameLocks noGrp="1"/>
          </p:cNvGraphicFramePr>
          <p:nvPr/>
        </p:nvGraphicFramePr>
        <p:xfrm>
          <a:off x="539750" y="4724400"/>
          <a:ext cx="8135938" cy="1676400"/>
        </p:xfrm>
        <a:graphic>
          <a:graphicData uri="http://schemas.openxmlformats.org/drawingml/2006/table">
            <a:tbl>
              <a:tblPr/>
              <a:tblGrid>
                <a:gridCol w="1420813"/>
                <a:gridCol w="1938337"/>
                <a:gridCol w="2566988"/>
                <a:gridCol w="2209800"/>
              </a:tblGrid>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49" charset="-122"/>
                          <a:ea typeface="黑体" pitchFamily="49" charset="-122"/>
                        </a:rPr>
                        <a:t>年份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49" charset="-122"/>
                          <a:ea typeface="黑体" pitchFamily="49" charset="-122"/>
                        </a:rPr>
                        <a:t>社会主义工业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49" charset="-122"/>
                          <a:ea typeface="黑体" pitchFamily="49" charset="-122"/>
                        </a:rPr>
                        <a:t>国家资本主义工业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49" charset="-122"/>
                          <a:ea typeface="黑体" pitchFamily="49" charset="-122"/>
                        </a:rPr>
                        <a:t>资本主义工业 </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2000" b="1" i="0" u="none" strike="noStrike" cap="none" normalizeH="0" baseline="0" smtClean="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r>
              <a:tr h="441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黑体" pitchFamily="49" charset="-122"/>
                          <a:ea typeface="黑体" pitchFamily="49" charset="-122"/>
                        </a:rPr>
                        <a:t>1952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黑体" pitchFamily="49" charset="-122"/>
                          <a:ea typeface="黑体" pitchFamily="49" charset="-122"/>
                        </a:rPr>
                        <a:t>56</a:t>
                      </a:r>
                      <a:r>
                        <a:rPr kumimoji="0" lang="zh-CN" altLang="en-US" sz="2400" b="1" i="0" u="none" strike="noStrike" cap="none" normalizeH="0" baseline="0" smtClean="0">
                          <a:ln>
                            <a:noFill/>
                          </a:ln>
                          <a:solidFill>
                            <a:schemeClr val="tx1"/>
                          </a:solidFill>
                          <a:effectLst/>
                          <a:latin typeface="黑体" pitchFamily="49" charset="-122"/>
                          <a:ea typeface="黑体"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黑体" pitchFamily="49" charset="-122"/>
                          <a:ea typeface="黑体" pitchFamily="49" charset="-122"/>
                        </a:rPr>
                        <a:t>26.9</a:t>
                      </a:r>
                      <a:r>
                        <a:rPr kumimoji="0" lang="zh-CN" altLang="en-US" sz="2400" b="1" i="0" u="none" strike="noStrike" cap="none" normalizeH="0" baseline="0" smtClean="0">
                          <a:ln>
                            <a:noFill/>
                          </a:ln>
                          <a:solidFill>
                            <a:schemeClr val="tx1"/>
                          </a:solidFill>
                          <a:effectLst/>
                          <a:latin typeface="黑体" pitchFamily="49" charset="-122"/>
                          <a:ea typeface="黑体"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黑体" pitchFamily="49" charset="-122"/>
                          <a:ea typeface="黑体" pitchFamily="49" charset="-122"/>
                        </a:rPr>
                        <a:t>17.1</a:t>
                      </a:r>
                      <a:r>
                        <a:rPr kumimoji="0" lang="zh-CN" altLang="en-US" sz="2400" b="1" i="0" u="none" strike="noStrike" cap="none" normalizeH="0" baseline="0" smtClean="0">
                          <a:ln>
                            <a:noFill/>
                          </a:ln>
                          <a:solidFill>
                            <a:schemeClr val="tx1"/>
                          </a:solidFill>
                          <a:effectLst/>
                          <a:latin typeface="黑体" pitchFamily="49" charset="-122"/>
                          <a:ea typeface="黑体" pitchFamily="49"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r>
              <a:tr h="4397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黑体" pitchFamily="49" charset="-122"/>
                          <a:ea typeface="黑体" pitchFamily="49" charset="-122"/>
                        </a:rPr>
                        <a:t>1956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黑体" pitchFamily="49" charset="-122"/>
                          <a:ea typeface="黑体" pitchFamily="49" charset="-122"/>
                        </a:rPr>
                        <a:t>67.5</a:t>
                      </a:r>
                      <a:r>
                        <a:rPr kumimoji="0" lang="zh-CN" altLang="en-US" sz="2400" b="1" i="0" u="none" strike="noStrike" cap="none" normalizeH="0" baseline="0" smtClean="0">
                          <a:ln>
                            <a:noFill/>
                          </a:ln>
                          <a:solidFill>
                            <a:schemeClr val="tx1"/>
                          </a:solidFill>
                          <a:effectLst/>
                          <a:latin typeface="黑体" pitchFamily="49" charset="-122"/>
                          <a:ea typeface="黑体"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黑体" pitchFamily="49" charset="-122"/>
                          <a:ea typeface="黑体" pitchFamily="49" charset="-122"/>
                        </a:rPr>
                        <a:t>32.5</a:t>
                      </a:r>
                      <a:r>
                        <a:rPr kumimoji="0" lang="zh-CN" altLang="en-US" sz="2400" b="1" i="0" u="none" strike="noStrike" cap="none" normalizeH="0" baseline="0" smtClean="0">
                          <a:ln>
                            <a:noFill/>
                          </a:ln>
                          <a:solidFill>
                            <a:schemeClr val="tx1"/>
                          </a:solidFill>
                          <a:effectLst/>
                          <a:latin typeface="黑体" pitchFamily="49" charset="-122"/>
                          <a:ea typeface="黑体"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黑体" pitchFamily="49" charset="-122"/>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3296"/>
                                        </p:tgtEl>
                                        <p:attrNameLst>
                                          <p:attrName>style.visibility</p:attrName>
                                        </p:attrNameLst>
                                      </p:cBhvr>
                                      <p:to>
                                        <p:strVal val="visible"/>
                                      </p:to>
                                    </p:set>
                                    <p:animEffect transition="in" filter="circle(in)">
                                      <p:cBhvr>
                                        <p:cTn id="7" dur="2000"/>
                                        <p:tgtEl>
                                          <p:spTgt spid="532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nodeType="clickEffect">
                                  <p:stCondLst>
                                    <p:cond delay="0"/>
                                  </p:stCondLst>
                                  <p:childTnLst>
                                    <p:set>
                                      <p:cBhvr>
                                        <p:cTn id="11" dur="1" fill="hold">
                                          <p:stCondLst>
                                            <p:cond delay="0"/>
                                          </p:stCondLst>
                                        </p:cTn>
                                        <p:tgtEl>
                                          <p:spTgt spid="53323"/>
                                        </p:tgtEl>
                                        <p:attrNameLst>
                                          <p:attrName>style.visibility</p:attrName>
                                        </p:attrNameLst>
                                      </p:cBhvr>
                                      <p:to>
                                        <p:strVal val="visible"/>
                                      </p:to>
                                    </p:set>
                                    <p:animEffect transition="in" filter="plus(in)">
                                      <p:cBhvr>
                                        <p:cTn id="12" dur="2000"/>
                                        <p:tgtEl>
                                          <p:spTgt spid="53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11188" y="1341438"/>
            <a:ext cx="7848600" cy="1439862"/>
          </a:xfrm>
          <a:solidFill>
            <a:srgbClr val="800000"/>
          </a:solidFill>
          <a:ln>
            <a:solidFill>
              <a:schemeClr val="bg1"/>
            </a:solidFill>
            <a:miter lim="800000"/>
            <a:headEnd/>
            <a:tailEnd/>
          </a:ln>
        </p:spPr>
        <p:txBody>
          <a:bodyPr/>
          <a:lstStyle/>
          <a:p>
            <a:pPr algn="l" eaLnBrk="1" hangingPunct="1"/>
            <a:r>
              <a:rPr lang="zh-CN" altLang="en-US" sz="4000" b="1" smtClean="0">
                <a:solidFill>
                  <a:srgbClr val="FFFF00"/>
                </a:solidFill>
                <a:ea typeface="黑体" pitchFamily="49" charset="-122"/>
              </a:rPr>
              <a:t>一、新民主主义社会是一个过渡性的社会</a:t>
            </a:r>
          </a:p>
        </p:txBody>
      </p:sp>
      <p:sp>
        <p:nvSpPr>
          <p:cNvPr id="6147" name="Rectangle 3"/>
          <p:cNvSpPr>
            <a:spLocks noGrp="1" noChangeArrowheads="1"/>
          </p:cNvSpPr>
          <p:nvPr>
            <p:ph type="body" idx="1"/>
          </p:nvPr>
        </p:nvSpPr>
        <p:spPr>
          <a:xfrm>
            <a:off x="611188" y="3357563"/>
            <a:ext cx="4824412" cy="2520950"/>
          </a:xfrm>
          <a:solidFill>
            <a:schemeClr val="bg1"/>
          </a:solidFill>
          <a:ln>
            <a:solidFill>
              <a:srgbClr val="FFFF00"/>
            </a:solidFill>
            <a:miter lim="800000"/>
            <a:headEnd/>
            <a:tailEnd/>
          </a:ln>
        </p:spPr>
        <p:txBody>
          <a:bodyPr/>
          <a:lstStyle/>
          <a:p>
            <a:pPr eaLnBrk="1" hangingPunct="1">
              <a:lnSpc>
                <a:spcPct val="130000"/>
              </a:lnSpc>
              <a:buFontTx/>
              <a:buNone/>
            </a:pPr>
            <a:r>
              <a:rPr kumimoji="1" lang="en-US" altLang="zh-CN" sz="2800" b="1" smtClean="0">
                <a:solidFill>
                  <a:srgbClr val="990000"/>
                </a:solidFill>
                <a:latin typeface="黑体" pitchFamily="49" charset="-122"/>
                <a:ea typeface="黑体" pitchFamily="49" charset="-122"/>
              </a:rPr>
              <a:t>    </a:t>
            </a:r>
            <a:r>
              <a:rPr kumimoji="1" lang="zh-CN" altLang="en-US" sz="2800" b="1" smtClean="0">
                <a:solidFill>
                  <a:srgbClr val="990000"/>
                </a:solidFill>
                <a:latin typeface="黑体" pitchFamily="49" charset="-122"/>
                <a:ea typeface="黑体" pitchFamily="49" charset="-122"/>
              </a:rPr>
              <a:t>毛泽东指出</a:t>
            </a:r>
            <a:r>
              <a:rPr kumimoji="1" lang="en-US" altLang="zh-CN" sz="2800" b="1" smtClean="0">
                <a:solidFill>
                  <a:srgbClr val="990000"/>
                </a:solidFill>
                <a:latin typeface="黑体" pitchFamily="49" charset="-122"/>
                <a:ea typeface="黑体" pitchFamily="49" charset="-122"/>
              </a:rPr>
              <a:t>:</a:t>
            </a:r>
            <a:r>
              <a:rPr kumimoji="1" lang="zh-CN" altLang="en-US" sz="2800" b="1" smtClean="0">
                <a:solidFill>
                  <a:srgbClr val="000066"/>
                </a:solidFill>
                <a:latin typeface="黑体" pitchFamily="49" charset="-122"/>
                <a:ea typeface="黑体" pitchFamily="49" charset="-122"/>
              </a:rPr>
              <a:t>新中国的成立，标志着我国新民主主义革命阶段的基本结束和社会主义革命阶段的开始。</a:t>
            </a:r>
          </a:p>
        </p:txBody>
      </p:sp>
      <p:pic>
        <p:nvPicPr>
          <p:cNvPr id="11268" name="Picture 5" descr="1%20(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2852738"/>
            <a:ext cx="2447925"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6"/>
          <p:cNvSpPr>
            <a:spLocks noChangeArrowheads="1"/>
          </p:cNvSpPr>
          <p:nvPr/>
        </p:nvSpPr>
        <p:spPr bwMode="auto">
          <a:xfrm>
            <a:off x="6011863" y="5876925"/>
            <a:ext cx="2447925" cy="431800"/>
          </a:xfrm>
          <a:prstGeom prst="rect">
            <a:avLst/>
          </a:prstGeom>
          <a:solidFill>
            <a:schemeClr val="bg1"/>
          </a:solidFill>
          <a:ln w="9525">
            <a:solidFill>
              <a:srgbClr val="FFFF00"/>
            </a:solidFill>
            <a:miter lim="800000"/>
            <a:headEnd/>
            <a:tailEnd/>
          </a:ln>
        </p:spPr>
        <p:txBody>
          <a:bodyPr wrap="none" lIns="90000" tIns="46800" rIns="90000" bIns="46800" anchor="ctr"/>
          <a:lstStyle/>
          <a:p>
            <a:pPr algn="ctr"/>
            <a:r>
              <a:rPr lang="en-US" altLang="zh-CN" sz="2000" b="1"/>
              <a:t>1949</a:t>
            </a:r>
            <a:r>
              <a:rPr lang="zh-CN" altLang="en-US" sz="2000" b="1"/>
              <a:t>年的毛泽东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6147">
                                            <p:bg/>
                                          </p:spTgt>
                                        </p:tgtEl>
                                        <p:attrNameLst>
                                          <p:attrName>style.visibility</p:attrName>
                                        </p:attrNameLst>
                                      </p:cBhvr>
                                      <p:to>
                                        <p:strVal val="visible"/>
                                      </p:to>
                                    </p:set>
                                    <p:anim calcmode="lin" valueType="num">
                                      <p:cBhvr>
                                        <p:cTn id="7" dur="500" fill="hold"/>
                                        <p:tgtEl>
                                          <p:spTgt spid="6147">
                                            <p:bg/>
                                          </p:spTgt>
                                        </p:tgtEl>
                                        <p:attrNameLst>
                                          <p:attrName>ppt_w</p:attrName>
                                        </p:attrNameLst>
                                      </p:cBhvr>
                                      <p:tavLst>
                                        <p:tav tm="0">
                                          <p:val>
                                            <p:fltVal val="0"/>
                                          </p:val>
                                        </p:tav>
                                        <p:tav tm="100000">
                                          <p:val>
                                            <p:strVal val="#ppt_w"/>
                                          </p:val>
                                        </p:tav>
                                      </p:tavLst>
                                    </p:anim>
                                    <p:anim calcmode="lin" valueType="num">
                                      <p:cBhvr>
                                        <p:cTn id="8" dur="500" fill="hold"/>
                                        <p:tgtEl>
                                          <p:spTgt spid="6147">
                                            <p:bg/>
                                          </p:spTgt>
                                        </p:tgtEl>
                                        <p:attrNameLst>
                                          <p:attrName>ppt_h</p:attrName>
                                        </p:attrNameLst>
                                      </p:cBhvr>
                                      <p:tavLst>
                                        <p:tav tm="0">
                                          <p:val>
                                            <p:fltVal val="0"/>
                                          </p:val>
                                        </p:tav>
                                        <p:tav tm="100000">
                                          <p:val>
                                            <p:strVal val="#ppt_h"/>
                                          </p:val>
                                        </p:tav>
                                      </p:tavLst>
                                    </p:anim>
                                    <p:anim calcmode="lin" valueType="num">
                                      <p:cBhvr>
                                        <p:cTn id="9" dur="500" fill="hold"/>
                                        <p:tgtEl>
                                          <p:spTgt spid="6147">
                                            <p:bg/>
                                          </p:spTgt>
                                        </p:tgtEl>
                                        <p:attrNameLst>
                                          <p:attrName>style.rotation</p:attrName>
                                        </p:attrNameLst>
                                      </p:cBhvr>
                                      <p:tavLst>
                                        <p:tav tm="0">
                                          <p:val>
                                            <p:fltVal val="360"/>
                                          </p:val>
                                        </p:tav>
                                        <p:tav tm="100000">
                                          <p:val>
                                            <p:fltVal val="0"/>
                                          </p:val>
                                        </p:tav>
                                      </p:tavLst>
                                    </p:anim>
                                    <p:animEffect transition="in" filter="fade">
                                      <p:cBhvr>
                                        <p:cTn id="10" dur="500"/>
                                        <p:tgtEl>
                                          <p:spTgt spid="6147">
                                            <p:bg/>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6147">
                                            <p:txEl>
                                              <p:pRg st="0" end="0"/>
                                            </p:txEl>
                                          </p:spTgt>
                                        </p:tgtEl>
                                        <p:attrNameLst>
                                          <p:attrName>style.visibility</p:attrName>
                                        </p:attrNameLst>
                                      </p:cBhvr>
                                      <p:to>
                                        <p:strVal val="visible"/>
                                      </p:to>
                                    </p:set>
                                    <p:anim calcmode="lin" valueType="num">
                                      <p:cBhvr>
                                        <p:cTn id="15" dur="500" fill="hold"/>
                                        <p:tgtEl>
                                          <p:spTgt spid="614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6147">
                                            <p:txEl>
                                              <p:pRg st="0" end="0"/>
                                            </p:txEl>
                                          </p:spTgt>
                                        </p:tgtEl>
                                        <p:attrNameLst>
                                          <p:attrName>ppt_h</p:attrName>
                                        </p:attrNameLst>
                                      </p:cBhvr>
                                      <p:tavLst>
                                        <p:tav tm="0">
                                          <p:val>
                                            <p:fltVal val="0"/>
                                          </p:val>
                                        </p:tav>
                                        <p:tav tm="100000">
                                          <p:val>
                                            <p:strVal val="#ppt_h"/>
                                          </p:val>
                                        </p:tav>
                                      </p:tavLst>
                                    </p:anim>
                                    <p:anim calcmode="lin" valueType="num">
                                      <p:cBhvr>
                                        <p:cTn id="17" dur="500" fill="hold"/>
                                        <p:tgtEl>
                                          <p:spTgt spid="6147">
                                            <p:txEl>
                                              <p:pRg st="0" end="0"/>
                                            </p:txEl>
                                          </p:spTgt>
                                        </p:tgtEl>
                                        <p:attrNameLst>
                                          <p:attrName>style.rotation</p:attrName>
                                        </p:attrNameLst>
                                      </p:cBhvr>
                                      <p:tavLst>
                                        <p:tav tm="0">
                                          <p:val>
                                            <p:fltVal val="360"/>
                                          </p:val>
                                        </p:tav>
                                        <p:tav tm="100000">
                                          <p:val>
                                            <p:fltVal val="0"/>
                                          </p:val>
                                        </p:tav>
                                      </p:tavLst>
                                    </p:anim>
                                    <p:animEffect transition="in" filter="fade">
                                      <p:cBhvr>
                                        <p:cTn id="18" dur="500"/>
                                        <p:tgtEl>
                                          <p:spTgt spid="6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xfrm>
            <a:off x="285750" y="1071563"/>
            <a:ext cx="8572500" cy="3500437"/>
          </a:xfrm>
          <a:solidFill>
            <a:schemeClr val="bg1"/>
          </a:solidFill>
          <a:ln>
            <a:solidFill>
              <a:srgbClr val="0000FF"/>
            </a:solidFill>
          </a:ln>
        </p:spPr>
        <p:txBody>
          <a:bodyPr/>
          <a:lstStyle/>
          <a:p>
            <a:pPr eaLnBrk="1" hangingPunct="1">
              <a:lnSpc>
                <a:spcPct val="120000"/>
              </a:lnSpc>
              <a:buFontTx/>
              <a:buNone/>
            </a:pPr>
            <a:r>
              <a:rPr kumimoji="1" lang="en-US" altLang="zh-CN" sz="2800" b="1" smtClean="0">
                <a:solidFill>
                  <a:srgbClr val="000099"/>
                </a:solidFill>
              </a:rPr>
              <a:t>      </a:t>
            </a:r>
            <a:r>
              <a:rPr kumimoji="1" lang="en-US" altLang="zh-CN" sz="2800" b="1" smtClean="0">
                <a:solidFill>
                  <a:srgbClr val="222268"/>
                </a:solidFill>
                <a:latin typeface="黑体" pitchFamily="49" charset="-122"/>
                <a:ea typeface="黑体" pitchFamily="49" charset="-122"/>
              </a:rPr>
              <a:t>2</a:t>
            </a:r>
            <a:r>
              <a:rPr kumimoji="1" lang="zh-CN" altLang="en-US" sz="2800" b="1" smtClean="0">
                <a:solidFill>
                  <a:srgbClr val="222268"/>
                </a:solidFill>
                <a:latin typeface="黑体" pitchFamily="49" charset="-122"/>
                <a:ea typeface="黑体" pitchFamily="49" charset="-122"/>
              </a:rPr>
              <a:t>、政治上：</a:t>
            </a:r>
            <a:r>
              <a:rPr kumimoji="1" lang="en-US" altLang="zh-CN" sz="2800" b="1" smtClean="0">
                <a:solidFill>
                  <a:srgbClr val="222268"/>
                </a:solidFill>
                <a:latin typeface="黑体" pitchFamily="49" charset="-122"/>
                <a:ea typeface="黑体" pitchFamily="49" charset="-122"/>
              </a:rPr>
              <a:t>1954</a:t>
            </a:r>
            <a:r>
              <a:rPr kumimoji="1" lang="zh-CN" altLang="en-US" sz="2800" b="1" smtClean="0">
                <a:solidFill>
                  <a:srgbClr val="222268"/>
                </a:solidFill>
                <a:latin typeface="黑体" pitchFamily="49" charset="-122"/>
                <a:ea typeface="黑体" pitchFamily="49" charset="-122"/>
              </a:rPr>
              <a:t>年制定的</a:t>
            </a:r>
            <a:r>
              <a:rPr lang="zh-CN" altLang="zh-CN" sz="2800" b="1" smtClean="0">
                <a:solidFill>
                  <a:srgbClr val="222268"/>
                </a:solidFill>
                <a:latin typeface="黑体" pitchFamily="49" charset="-122"/>
                <a:ea typeface="黑体" pitchFamily="49" charset="-122"/>
              </a:rPr>
              <a:t>《</a:t>
            </a:r>
            <a:r>
              <a:rPr lang="zh-CN" altLang="en-US" sz="2800" b="1" smtClean="0">
                <a:solidFill>
                  <a:srgbClr val="222268"/>
                </a:solidFill>
                <a:latin typeface="黑体" pitchFamily="49" charset="-122"/>
                <a:ea typeface="黑体" pitchFamily="49" charset="-122"/>
              </a:rPr>
              <a:t>中华人民共和国宪法</a:t>
            </a:r>
            <a:r>
              <a:rPr lang="zh-CN" altLang="zh-CN" sz="2800" b="1" smtClean="0">
                <a:solidFill>
                  <a:srgbClr val="222268"/>
                </a:solidFill>
                <a:latin typeface="黑体" pitchFamily="49" charset="-122"/>
                <a:ea typeface="黑体" pitchFamily="49" charset="-122"/>
              </a:rPr>
              <a:t>》</a:t>
            </a:r>
            <a:r>
              <a:rPr lang="zh-CN" altLang="en-US" sz="2800" b="1" smtClean="0">
                <a:solidFill>
                  <a:srgbClr val="222268"/>
                </a:solidFill>
                <a:latin typeface="黑体" pitchFamily="49" charset="-122"/>
                <a:ea typeface="黑体" pitchFamily="49" charset="-122"/>
              </a:rPr>
              <a:t>明确规定了我国人民民主专政的国体和人民代表大会的政体，人民代表大会制度这一根本政治制度、中国共产党领导的多党合作和政治协商制度、民族区域自治制度这些基本政治制度的确立，表明我国由一个新民主主义的国家转变为社会主义国家。</a:t>
            </a:r>
            <a:endParaRPr kumimoji="1" lang="zh-CN" altLang="en-US" sz="2800" b="1" smtClean="0">
              <a:solidFill>
                <a:srgbClr val="222268"/>
              </a:solidFill>
              <a:latin typeface="黑体" pitchFamily="49" charset="-122"/>
              <a:ea typeface="黑体" pitchFamily="49" charset="-122"/>
            </a:endParaRPr>
          </a:p>
        </p:txBody>
      </p:sp>
      <p:pic>
        <p:nvPicPr>
          <p:cNvPr id="71683" name="Picture 10" descr="2009042412391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4286250"/>
            <a:ext cx="81359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2" descr="c:\users\lenovo\appdata\roaming\360se6\User Data\temp\t017fe09e60ff1144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4643438"/>
            <a:ext cx="5500687"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1954修改宪法"/>
          <p:cNvPicPr>
            <a:picLocks noChangeAspect="1" noChangeArrowheads="1"/>
          </p:cNvPicPr>
          <p:nvPr/>
        </p:nvPicPr>
        <p:blipFill>
          <a:blip r:embed="rId5">
            <a:lum bright="6000" contrast="6000"/>
          </a:blip>
          <a:srcRect/>
          <a:stretch>
            <a:fillRect/>
          </a:stretch>
        </p:blipFill>
        <p:spPr bwMode="auto">
          <a:xfrm>
            <a:off x="357188" y="4643438"/>
            <a:ext cx="2736850" cy="1428750"/>
          </a:xfrm>
          <a:prstGeom prst="rect">
            <a:avLst/>
          </a:prstGeom>
          <a:noFill/>
          <a:ln w="9525">
            <a:solidFill>
              <a:schemeClr val="accent2"/>
            </a:solidFill>
            <a:miter lim="800000"/>
            <a:headEnd/>
            <a:tailEnd/>
          </a:ln>
          <a:effectLst>
            <a:outerShdw dist="125724" dir="2700000" algn="ctr" rotWithShape="0">
              <a:srgbClr val="996600">
                <a:alpha val="50000"/>
              </a:srgbClr>
            </a:outerShdw>
          </a:effectLst>
        </p:spPr>
      </p:pic>
      <p:sp>
        <p:nvSpPr>
          <p:cNvPr id="7" name="Text Box 7"/>
          <p:cNvSpPr txBox="1">
            <a:spLocks noChangeArrowheads="1"/>
          </p:cNvSpPr>
          <p:nvPr/>
        </p:nvSpPr>
        <p:spPr bwMode="auto">
          <a:xfrm>
            <a:off x="357188" y="6000750"/>
            <a:ext cx="2736850" cy="650875"/>
          </a:xfrm>
          <a:prstGeom prst="rect">
            <a:avLst/>
          </a:prstGeom>
          <a:solidFill>
            <a:schemeClr val="bg1"/>
          </a:solidFill>
          <a:ln w="9525">
            <a:solidFill>
              <a:srgbClr val="5F5F5F"/>
            </a:solidFill>
            <a:miter lim="800000"/>
            <a:headEnd/>
            <a:tailEnd/>
          </a:ln>
          <a:effectLst>
            <a:outerShdw dist="107763" dir="2700000" algn="ctr" rotWithShape="0">
              <a:schemeClr val="bg2">
                <a:alpha val="50000"/>
              </a:schemeClr>
            </a:outerShdw>
          </a:effectLst>
        </p:spPr>
        <p:txBody>
          <a:bodyPr>
            <a:spAutoFit/>
          </a:bodyPr>
          <a:lstStyle/>
          <a:p>
            <a:pPr>
              <a:defRPr/>
            </a:pPr>
            <a:r>
              <a:rPr kumimoji="1" lang="en-US" altLang="zh-CN" b="1" i="0">
                <a:solidFill>
                  <a:srgbClr val="0000FF"/>
                </a:solidFill>
                <a:effectLst>
                  <a:outerShdw blurRad="38100" dist="38100" dir="2700000" algn="tl">
                    <a:srgbClr val="C0C0C0"/>
                  </a:outerShdw>
                </a:effectLst>
                <a:latin typeface="楷体_GB2312" pitchFamily="49" charset="-122"/>
                <a:ea typeface="楷体_GB2312" pitchFamily="49" charset="-122"/>
              </a:rPr>
              <a:t>1954</a:t>
            </a:r>
            <a:r>
              <a:rPr kumimoji="1" lang="zh-CN" altLang="en-US" b="1" i="0">
                <a:solidFill>
                  <a:srgbClr val="0000FF"/>
                </a:solidFill>
                <a:effectLst>
                  <a:outerShdw blurRad="38100" dist="38100" dir="2700000" algn="tl">
                    <a:srgbClr val="C0C0C0"/>
                  </a:outerShdw>
                </a:effectLst>
                <a:latin typeface="楷体_GB2312" pitchFamily="49" charset="-122"/>
                <a:ea typeface="楷体_GB2312" pitchFamily="49" charset="-122"/>
              </a:rPr>
              <a:t>年，毛泽东亲自修改第一部社会主义宪法</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500063" y="1071563"/>
            <a:ext cx="8143875" cy="2143125"/>
          </a:xfrm>
          <a:solidFill>
            <a:schemeClr val="bg1"/>
          </a:solidFill>
          <a:ln>
            <a:solidFill>
              <a:srgbClr val="0000FF"/>
            </a:solidFill>
          </a:ln>
        </p:spPr>
        <p:txBody>
          <a:bodyPr/>
          <a:lstStyle/>
          <a:p>
            <a:pPr eaLnBrk="1" hangingPunct="1">
              <a:lnSpc>
                <a:spcPct val="120000"/>
              </a:lnSpc>
              <a:buFontTx/>
              <a:buNone/>
            </a:pPr>
            <a:r>
              <a:rPr kumimoji="1" lang="en-US" altLang="zh-CN" sz="2800" b="1" smtClean="0">
                <a:solidFill>
                  <a:srgbClr val="000099"/>
                </a:solidFill>
              </a:rPr>
              <a:t>    </a:t>
            </a:r>
            <a:r>
              <a:rPr kumimoji="1" lang="en-US" altLang="zh-CN" sz="2800" b="1" smtClean="0">
                <a:solidFill>
                  <a:srgbClr val="222268"/>
                </a:solidFill>
                <a:latin typeface="黑体" pitchFamily="49" charset="-122"/>
                <a:ea typeface="黑体" pitchFamily="49" charset="-122"/>
              </a:rPr>
              <a:t>3</a:t>
            </a:r>
            <a:r>
              <a:rPr kumimoji="1" lang="zh-CN" altLang="en-US" sz="2800" b="1" smtClean="0">
                <a:solidFill>
                  <a:srgbClr val="222268"/>
                </a:solidFill>
                <a:latin typeface="黑体" pitchFamily="49" charset="-122"/>
                <a:ea typeface="黑体" pitchFamily="49" charset="-122"/>
              </a:rPr>
              <a:t>、阶级关系也发生了根本的变化。工人阶级已经成为国家的领导阶级，</a:t>
            </a:r>
            <a:r>
              <a:rPr lang="zh-CN" altLang="en-US" sz="2800" b="1" smtClean="0">
                <a:solidFill>
                  <a:srgbClr val="222268"/>
                </a:solidFill>
                <a:latin typeface="黑体" pitchFamily="49" charset="-122"/>
                <a:ea typeface="黑体" pitchFamily="49" charset="-122"/>
              </a:rPr>
              <a:t>广大劳动人民从此摆脱了被剥削被奴役的地位，成为掌握生产资料的国家和社会的主人以及掌握自己命运的主人。</a:t>
            </a:r>
            <a:endParaRPr kumimoji="1" lang="zh-CN" altLang="en-US" sz="2800" b="1" smtClean="0">
              <a:solidFill>
                <a:srgbClr val="222268"/>
              </a:solidFill>
              <a:latin typeface="黑体" pitchFamily="49" charset="-122"/>
              <a:ea typeface="黑体" pitchFamily="49" charset="-122"/>
            </a:endParaRPr>
          </a:p>
        </p:txBody>
      </p:sp>
      <p:sp>
        <p:nvSpPr>
          <p:cNvPr id="116740" name="Rectangle 4"/>
          <p:cNvSpPr>
            <a:spLocks noChangeArrowheads="1"/>
          </p:cNvSpPr>
          <p:nvPr/>
        </p:nvSpPr>
        <p:spPr bwMode="auto">
          <a:xfrm>
            <a:off x="500063" y="3284538"/>
            <a:ext cx="3135312" cy="1057275"/>
          </a:xfrm>
          <a:prstGeom prst="rect">
            <a:avLst/>
          </a:prstGeom>
          <a:solidFill>
            <a:srgbClr val="000000"/>
          </a:solidFill>
          <a:ln w="12700">
            <a:solidFill>
              <a:schemeClr val="bg1"/>
            </a:solidFill>
            <a:miter lim="800000"/>
            <a:headEnd/>
            <a:tailEnd/>
          </a:ln>
        </p:spPr>
        <p:txBody>
          <a:bodyPr anchor="ctr">
            <a:spAutoFit/>
          </a:bodyPr>
          <a:lstStyle/>
          <a:p>
            <a:pPr>
              <a:lnSpc>
                <a:spcPct val="120000"/>
              </a:lnSpc>
            </a:pPr>
            <a:r>
              <a:rPr kumimoji="1" lang="zh-CN" altLang="en-US" sz="2600" b="1" i="0">
                <a:solidFill>
                  <a:schemeClr val="bg1"/>
                </a:solidFill>
                <a:latin typeface="Times New Roman" pitchFamily="18" charset="0"/>
                <a:ea typeface="仿宋_GB2312" pitchFamily="49" charset="-122"/>
              </a:rPr>
              <a:t>帝国主义被清除出中国大陆</a:t>
            </a:r>
            <a:r>
              <a:rPr kumimoji="1" lang="zh-CN" altLang="en-US" sz="2600" b="1" i="0">
                <a:solidFill>
                  <a:srgbClr val="009900"/>
                </a:solidFill>
                <a:latin typeface="Times New Roman" pitchFamily="18" charset="0"/>
                <a:ea typeface="仿宋_GB2312" pitchFamily="49" charset="-122"/>
              </a:rPr>
              <a:t> </a:t>
            </a:r>
          </a:p>
        </p:txBody>
      </p:sp>
      <p:sp>
        <p:nvSpPr>
          <p:cNvPr id="116741" name="Rectangle 5"/>
          <p:cNvSpPr>
            <a:spLocks noChangeArrowheads="1"/>
          </p:cNvSpPr>
          <p:nvPr/>
        </p:nvSpPr>
        <p:spPr bwMode="auto">
          <a:xfrm>
            <a:off x="5292725" y="3284538"/>
            <a:ext cx="3351213" cy="1057275"/>
          </a:xfrm>
          <a:prstGeom prst="rect">
            <a:avLst/>
          </a:prstGeom>
          <a:solidFill>
            <a:srgbClr val="333399"/>
          </a:solidFill>
          <a:ln w="12700">
            <a:solidFill>
              <a:srgbClr val="FFFF00"/>
            </a:solidFill>
            <a:miter lim="800000"/>
            <a:headEnd/>
            <a:tailEnd/>
          </a:ln>
        </p:spPr>
        <p:txBody>
          <a:bodyPr anchor="ctr">
            <a:spAutoFit/>
          </a:bodyPr>
          <a:lstStyle/>
          <a:p>
            <a:pPr>
              <a:lnSpc>
                <a:spcPct val="120000"/>
              </a:lnSpc>
            </a:pPr>
            <a:r>
              <a:rPr kumimoji="1" lang="zh-CN" altLang="en-US" sz="2600" b="1" i="0">
                <a:solidFill>
                  <a:schemeClr val="bg1"/>
                </a:solidFill>
                <a:latin typeface="Times New Roman" pitchFamily="18" charset="0"/>
                <a:ea typeface="仿宋_GB2312" pitchFamily="49" charset="-122"/>
              </a:rPr>
              <a:t>官僚资产阶级已经在中国内地被消灭</a:t>
            </a:r>
          </a:p>
        </p:txBody>
      </p:sp>
      <p:sp>
        <p:nvSpPr>
          <p:cNvPr id="116742" name="Rectangle 6"/>
          <p:cNvSpPr>
            <a:spLocks noChangeArrowheads="1"/>
          </p:cNvSpPr>
          <p:nvPr/>
        </p:nvSpPr>
        <p:spPr bwMode="auto">
          <a:xfrm>
            <a:off x="500063" y="4581525"/>
            <a:ext cx="3135312" cy="1533525"/>
          </a:xfrm>
          <a:prstGeom prst="rect">
            <a:avLst/>
          </a:prstGeom>
          <a:solidFill>
            <a:srgbClr val="800080"/>
          </a:solidFill>
          <a:ln w="12700">
            <a:solidFill>
              <a:schemeClr val="bg1"/>
            </a:solidFill>
            <a:miter lim="800000"/>
            <a:headEnd/>
            <a:tailEnd/>
          </a:ln>
        </p:spPr>
        <p:txBody>
          <a:bodyPr anchor="ctr">
            <a:spAutoFit/>
          </a:bodyPr>
          <a:lstStyle/>
          <a:p>
            <a:pPr>
              <a:lnSpc>
                <a:spcPct val="120000"/>
              </a:lnSpc>
            </a:pPr>
            <a:r>
              <a:rPr kumimoji="1" lang="zh-CN" altLang="en-US" sz="2600" b="1" i="0">
                <a:solidFill>
                  <a:schemeClr val="bg1"/>
                </a:solidFill>
                <a:latin typeface="Times New Roman" pitchFamily="18" charset="0"/>
                <a:ea typeface="仿宋_GB2312" pitchFamily="49" charset="-122"/>
              </a:rPr>
              <a:t>地主和富农正在被改造成为自食其力的新人 </a:t>
            </a:r>
          </a:p>
        </p:txBody>
      </p:sp>
      <p:sp>
        <p:nvSpPr>
          <p:cNvPr id="116743" name="Rectangle 7"/>
          <p:cNvSpPr>
            <a:spLocks noChangeArrowheads="1"/>
          </p:cNvSpPr>
          <p:nvPr/>
        </p:nvSpPr>
        <p:spPr bwMode="auto">
          <a:xfrm>
            <a:off x="5292725" y="4581525"/>
            <a:ext cx="3351213" cy="1533525"/>
          </a:xfrm>
          <a:prstGeom prst="rect">
            <a:avLst/>
          </a:prstGeom>
          <a:solidFill>
            <a:srgbClr val="006600"/>
          </a:solidFill>
          <a:ln w="12700">
            <a:solidFill>
              <a:schemeClr val="bg1"/>
            </a:solidFill>
            <a:miter lim="800000"/>
            <a:headEnd/>
            <a:tailEnd/>
          </a:ln>
        </p:spPr>
        <p:txBody>
          <a:bodyPr anchor="ctr">
            <a:spAutoFit/>
          </a:bodyPr>
          <a:lstStyle/>
          <a:p>
            <a:pPr>
              <a:lnSpc>
                <a:spcPct val="120000"/>
              </a:lnSpc>
            </a:pPr>
            <a:r>
              <a:rPr kumimoji="1" lang="zh-CN" altLang="en-US" sz="2600" b="1" i="0">
                <a:solidFill>
                  <a:schemeClr val="bg1"/>
                </a:solidFill>
                <a:latin typeface="Times New Roman" pitchFamily="18" charset="0"/>
                <a:ea typeface="仿宋_GB2312" pitchFamily="49" charset="-122"/>
              </a:rPr>
              <a:t>民族资产阶级分子被改造成自食其力的社会主义劳动者</a:t>
            </a:r>
          </a:p>
        </p:txBody>
      </p:sp>
      <p:sp>
        <p:nvSpPr>
          <p:cNvPr id="7" name="十字星 6"/>
          <p:cNvSpPr/>
          <p:nvPr/>
        </p:nvSpPr>
        <p:spPr bwMode="auto">
          <a:xfrm>
            <a:off x="3857625" y="3714750"/>
            <a:ext cx="1285875" cy="1643063"/>
          </a:xfrm>
          <a:prstGeom prst="star4">
            <a:avLst>
              <a:gd name="adj" fmla="val 22222"/>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0000" tIns="46800" rIns="90000" bIns="46800"/>
          <a:lstStyle/>
          <a:p>
            <a:pP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blinds(horizontal)">
                                      <p:cBhvr>
                                        <p:cTn id="7" dur="500"/>
                                        <p:tgtEl>
                                          <p:spTgt spid="1167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6741"/>
                                        </p:tgtEl>
                                        <p:attrNameLst>
                                          <p:attrName>style.visibility</p:attrName>
                                        </p:attrNameLst>
                                      </p:cBhvr>
                                      <p:to>
                                        <p:strVal val="visible"/>
                                      </p:to>
                                    </p:set>
                                    <p:animEffect transition="in" filter="box(in)">
                                      <p:cBhvr>
                                        <p:cTn id="12" dur="500"/>
                                        <p:tgtEl>
                                          <p:spTgt spid="1167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6742"/>
                                        </p:tgtEl>
                                        <p:attrNameLst>
                                          <p:attrName>style.visibility</p:attrName>
                                        </p:attrNameLst>
                                      </p:cBhvr>
                                      <p:to>
                                        <p:strVal val="visible"/>
                                      </p:to>
                                    </p:set>
                                    <p:animEffect transition="in" filter="box(in)">
                                      <p:cBhvr>
                                        <p:cTn id="17" dur="500"/>
                                        <p:tgtEl>
                                          <p:spTgt spid="1167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16743"/>
                                        </p:tgtEl>
                                        <p:attrNameLst>
                                          <p:attrName>style.visibility</p:attrName>
                                        </p:attrNameLst>
                                      </p:cBhvr>
                                      <p:to>
                                        <p:strVal val="visible"/>
                                      </p:to>
                                    </p:set>
                                    <p:animEffect transition="in" filter="checkerboard(across)">
                                      <p:cBhvr>
                                        <p:cTn id="22" dur="500"/>
                                        <p:tgtEl>
                                          <p:spTgt spid="116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animBg="1"/>
      <p:bldP spid="116741" grpId="0" animBg="1"/>
      <p:bldP spid="116742" grpId="0" animBg="1"/>
      <p:bldP spid="11674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9" name="S04007 社会主义建设的起步.MPG">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428625" y="1214438"/>
            <a:ext cx="8001000" cy="4857750"/>
          </a:xfrm>
          <a:prstGeom prst="rect">
            <a:avLst/>
          </a:prstGeom>
          <a:noFill/>
          <a:ln w="762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571500" y="1357313"/>
            <a:ext cx="7858125" cy="2062162"/>
          </a:xfrm>
          <a:prstGeom prst="rect">
            <a:avLst/>
          </a:prstGeom>
          <a:solidFill>
            <a:schemeClr val="bg1"/>
          </a:solidFill>
        </p:spPr>
        <p:txBody>
          <a:bodyPr>
            <a:spAutoFit/>
          </a:bodyPr>
          <a:lstStyle/>
          <a:p>
            <a:pPr>
              <a:defRPr/>
            </a:pPr>
            <a:r>
              <a:rPr lang="zh-CN" altLang="en-US" sz="3200" b="1" i="0" dirty="0">
                <a:solidFill>
                  <a:schemeClr val="accent6">
                    <a:lumMod val="75000"/>
                  </a:schemeClr>
                </a:solidFill>
                <a:latin typeface="黑体" pitchFamily="49" charset="-122"/>
                <a:ea typeface="黑体" pitchFamily="49" charset="-122"/>
              </a:rPr>
              <a:t>社会主义改造的基本完成和由此带来的社会各方面的变化，表明社会主义制度已经在我国的经济领域、政治领域及社会生活其他领域基本确立。</a:t>
            </a:r>
          </a:p>
        </p:txBody>
      </p:sp>
      <p:sp>
        <p:nvSpPr>
          <p:cNvPr id="4" name="流程图: 可选过程 3"/>
          <p:cNvSpPr/>
          <p:nvPr/>
        </p:nvSpPr>
        <p:spPr bwMode="auto">
          <a:xfrm>
            <a:off x="642938" y="3714750"/>
            <a:ext cx="2000250" cy="2357438"/>
          </a:xfrm>
          <a:prstGeom prst="flowChartAlternateProcess">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0000" tIns="46800" rIns="90000" bIns="46800"/>
          <a:lstStyle/>
          <a:p>
            <a:pPr>
              <a:defRPr/>
            </a:pPr>
            <a:endParaRPr lang="zh-CN" altLang="en-US">
              <a:solidFill>
                <a:schemeClr val="tx1"/>
              </a:solidFill>
            </a:endParaRPr>
          </a:p>
        </p:txBody>
      </p:sp>
      <p:sp>
        <p:nvSpPr>
          <p:cNvPr id="74756" name="TextBox 4"/>
          <p:cNvSpPr txBox="1">
            <a:spLocks noChangeArrowheads="1"/>
          </p:cNvSpPr>
          <p:nvPr/>
        </p:nvSpPr>
        <p:spPr bwMode="auto">
          <a:xfrm>
            <a:off x="857250" y="3857625"/>
            <a:ext cx="15716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r>
              <a:rPr lang="zh-CN" altLang="en-US" sz="3200" b="1" i="0"/>
              <a:t>社会主义改造的基本完成</a:t>
            </a:r>
          </a:p>
        </p:txBody>
      </p:sp>
      <p:sp>
        <p:nvSpPr>
          <p:cNvPr id="7" name="等于号 6"/>
          <p:cNvSpPr/>
          <p:nvPr/>
        </p:nvSpPr>
        <p:spPr bwMode="auto">
          <a:xfrm>
            <a:off x="2857500" y="4357688"/>
            <a:ext cx="2057400" cy="914400"/>
          </a:xfrm>
          <a:prstGeom prst="mathEqual">
            <a:avLst/>
          </a:prstGeom>
          <a:solidFill>
            <a:srgbClr val="0000CC"/>
          </a:solidFill>
          <a:ln w="9525" cap="flat" cmpd="sng" algn="ctr">
            <a:solidFill>
              <a:srgbClr val="FFFF00"/>
            </a:solidFill>
            <a:prstDash val="solid"/>
            <a:round/>
            <a:headEnd type="none" w="med" len="med"/>
            <a:tailEnd type="none" w="med" len="med"/>
          </a:ln>
          <a:effectLst/>
        </p:spPr>
        <p:txBody>
          <a:bodyPr lIns="90000" tIns="46800" rIns="90000" bIns="46800"/>
          <a:lstStyle/>
          <a:p>
            <a:pPr>
              <a:defRPr/>
            </a:pPr>
            <a:endParaRPr lang="zh-CN" altLang="en-US">
              <a:latin typeface="Arial" pitchFamily="34" charset="0"/>
              <a:ea typeface="宋体" pitchFamily="2" charset="-122"/>
            </a:endParaRPr>
          </a:p>
        </p:txBody>
      </p:sp>
      <p:sp>
        <p:nvSpPr>
          <p:cNvPr id="74758" name="椭圆 7"/>
          <p:cNvSpPr>
            <a:spLocks noChangeArrowheads="1"/>
          </p:cNvSpPr>
          <p:nvPr/>
        </p:nvSpPr>
        <p:spPr bwMode="auto">
          <a:xfrm>
            <a:off x="5143500" y="4000500"/>
            <a:ext cx="3214688" cy="1500188"/>
          </a:xfrm>
          <a:prstGeom prst="ellipse">
            <a:avLst/>
          </a:prstGeom>
          <a:solidFill>
            <a:srgbClr val="92D050"/>
          </a:solidFill>
          <a:ln w="9525" algn="ctr">
            <a:solidFill>
              <a:srgbClr val="FFFF00"/>
            </a:solidFill>
            <a:round/>
            <a:headEnd/>
            <a:tailEnd/>
          </a:ln>
        </p:spPr>
        <p:txBody>
          <a:bodyPr lIns="90000" tIns="46800" rIns="90000" bIns="46800"/>
          <a:lstStyle/>
          <a:p>
            <a:endParaRPr lang="zh-CN" altLang="en-US"/>
          </a:p>
        </p:txBody>
      </p:sp>
      <p:sp>
        <p:nvSpPr>
          <p:cNvPr id="74759" name="TextBox 9"/>
          <p:cNvSpPr txBox="1">
            <a:spLocks noChangeArrowheads="1"/>
          </p:cNvSpPr>
          <p:nvPr/>
        </p:nvSpPr>
        <p:spPr bwMode="auto">
          <a:xfrm>
            <a:off x="5429250" y="4214813"/>
            <a:ext cx="27146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r>
              <a:rPr lang="zh-CN" altLang="en-US" sz="3200" b="1" i="0"/>
              <a:t>社会主义制度的基本确立</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5778" name="Text Box 4"/>
          <p:cNvSpPr txBox="1">
            <a:spLocks noChangeArrowheads="1"/>
          </p:cNvSpPr>
          <p:nvPr/>
        </p:nvSpPr>
        <p:spPr bwMode="auto">
          <a:xfrm>
            <a:off x="357188" y="1071563"/>
            <a:ext cx="8501062" cy="646112"/>
          </a:xfrm>
          <a:prstGeom prst="rect">
            <a:avLst/>
          </a:prstGeom>
          <a:solidFill>
            <a:srgbClr val="800000"/>
          </a:solidFill>
          <a:ln w="9525">
            <a:solidFill>
              <a:srgbClr val="FFFF0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3600" b="1" i="0">
                <a:solidFill>
                  <a:schemeClr val="bg1"/>
                </a:solidFill>
                <a:latin typeface="楷体_GB2312" pitchFamily="49" charset="-122"/>
                <a:ea typeface="楷体_GB2312" pitchFamily="49" charset="-122"/>
              </a:rPr>
              <a:t>（二）社会主义基本制度确立的理论依据</a:t>
            </a:r>
          </a:p>
        </p:txBody>
      </p:sp>
      <p:sp>
        <p:nvSpPr>
          <p:cNvPr id="6" name="Text Box 3"/>
          <p:cNvSpPr txBox="1">
            <a:spLocks noChangeArrowheads="1"/>
          </p:cNvSpPr>
          <p:nvPr/>
        </p:nvSpPr>
        <p:spPr bwMode="auto">
          <a:xfrm>
            <a:off x="357188" y="3071813"/>
            <a:ext cx="8501062" cy="3108325"/>
          </a:xfrm>
          <a:prstGeom prst="rect">
            <a:avLst/>
          </a:prstGeom>
          <a:solidFill>
            <a:srgbClr val="FFFF00"/>
          </a:solidFill>
          <a:ln w="57150" cmpd="thinThick">
            <a:noFill/>
            <a:miter lim="800000"/>
            <a:headEnd/>
            <a:tailEnd/>
          </a:ln>
          <a:effectLst>
            <a:outerShdw dist="107763" dir="8100000" algn="ctr" rotWithShape="0">
              <a:schemeClr val="bg2">
                <a:alpha val="50000"/>
              </a:schemeClr>
            </a:outerShdw>
          </a:effectLst>
        </p:spPr>
        <p:txBody>
          <a:bodyPr>
            <a:spAutoFit/>
          </a:bodyPr>
          <a:lstStyle/>
          <a:p>
            <a:pPr>
              <a:defRPr/>
            </a:pPr>
            <a:r>
              <a:rPr lang="zh-CN" altLang="en-US" sz="2800" b="1" i="0" dirty="0">
                <a:solidFill>
                  <a:srgbClr val="000000"/>
                </a:solidFill>
                <a:latin typeface="楷体" pitchFamily="49" charset="-122"/>
                <a:ea typeface="楷体" pitchFamily="49" charset="-122"/>
              </a:rPr>
              <a:t>对于经济文化比较落后的国家能不能够先于发达国家实行社会主义革命、建立社会主义制度的问题，</a:t>
            </a:r>
            <a:r>
              <a:rPr lang="zh-CN" altLang="en-US" sz="2800" b="1" i="0" dirty="0">
                <a:latin typeface="楷体" pitchFamily="49" charset="-122"/>
                <a:ea typeface="楷体" pitchFamily="49" charset="-122"/>
              </a:rPr>
              <a:t>第二国际的机会主义者曾经以还没有实行社会主义的经济前提来否定经济文化比较落后的国家可以走向社会主义。列宁批评这种观点是“庸俗生产力论”，认为经济文化落后国家也可以通过社会主义革命建立起社会主义制度。</a:t>
            </a:r>
            <a:endParaRPr lang="zh-CN" altLang="en-US" sz="2800" b="1" i="0" dirty="0">
              <a:solidFill>
                <a:srgbClr val="000000"/>
              </a:solidFill>
              <a:latin typeface="楷体" pitchFamily="49" charset="-122"/>
              <a:ea typeface="楷体" pitchFamily="49" charset="-122"/>
            </a:endParaRPr>
          </a:p>
        </p:txBody>
      </p:sp>
      <p:sp>
        <p:nvSpPr>
          <p:cNvPr id="75780" name="Text Box 5"/>
          <p:cNvSpPr txBox="1">
            <a:spLocks noChangeArrowheads="1"/>
          </p:cNvSpPr>
          <p:nvPr/>
        </p:nvSpPr>
        <p:spPr bwMode="auto">
          <a:xfrm>
            <a:off x="357188" y="1857375"/>
            <a:ext cx="8496300" cy="106680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kumimoji="1" lang="zh-CN" altLang="en-US" sz="3200" b="1" i="0">
                <a:solidFill>
                  <a:srgbClr val="FF3300"/>
                </a:solidFill>
                <a:latin typeface="楷体" pitchFamily="49" charset="-122"/>
                <a:ea typeface="楷体" pitchFamily="49" charset="-122"/>
              </a:rPr>
              <a:t>社会主义制度在中国的建立，也充分证明了“庸俗生产力论”的错误和列宁的远见卓识。</a:t>
            </a:r>
            <a:endParaRPr kumimoji="1" lang="zh-CN" altLang="en-US" sz="3200" b="1" i="0">
              <a:solidFill>
                <a:srgbClr val="FF0000"/>
              </a:solidFill>
              <a:latin typeface="楷体" pitchFamily="49" charset="-122"/>
              <a:ea typeface="楷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AutoShape 2" descr="羊皮纸"/>
          <p:cNvSpPr>
            <a:spLocks noChangeArrowheads="1"/>
          </p:cNvSpPr>
          <p:nvPr/>
        </p:nvSpPr>
        <p:spPr bwMode="auto">
          <a:xfrm>
            <a:off x="214313" y="1214438"/>
            <a:ext cx="7000875" cy="1889125"/>
          </a:xfrm>
          <a:prstGeom prst="horizontalScroll">
            <a:avLst>
              <a:gd name="adj" fmla="val 12500"/>
            </a:avLst>
          </a:prstGeom>
          <a:solidFill>
            <a:srgbClr val="92D050"/>
          </a:solidFill>
          <a:ln w="9525">
            <a:solidFill>
              <a:srgbClr val="800000"/>
            </a:solidFill>
            <a:round/>
            <a:headEnd/>
            <a:tailEnd/>
          </a:ln>
          <a:effectLst/>
        </p:spPr>
        <p:txBody>
          <a:bodyPr anchor="ctr">
            <a:spAutoFit/>
          </a:bodyPr>
          <a:lstStyle/>
          <a:p>
            <a:pPr>
              <a:lnSpc>
                <a:spcPct val="120000"/>
              </a:lnSpc>
              <a:spcBef>
                <a:spcPct val="50000"/>
              </a:spcBef>
              <a:defRPr/>
            </a:pPr>
            <a:r>
              <a:rPr kumimoji="1" lang="en-US" altLang="zh-CN" sz="2400" b="1" i="0" dirty="0">
                <a:solidFill>
                  <a:srgbClr val="000099"/>
                </a:solidFill>
                <a:effectLst>
                  <a:outerShdw blurRad="38100" dist="38100" dir="2700000" algn="tl">
                    <a:srgbClr val="000000"/>
                  </a:outerShdw>
                </a:effectLst>
                <a:latin typeface="宋体" pitchFamily="2" charset="-122"/>
                <a:ea typeface="宋体" pitchFamily="2" charset="-122"/>
              </a:rPr>
              <a:t>“</a:t>
            </a:r>
            <a:r>
              <a:rPr kumimoji="1" lang="zh-CN" altLang="en-US" sz="2400" b="1" i="0" dirty="0">
                <a:solidFill>
                  <a:srgbClr val="000099"/>
                </a:solidFill>
                <a:effectLst>
                  <a:outerShdw blurRad="38100" dist="38100" dir="2700000" algn="tl">
                    <a:srgbClr val="000000"/>
                  </a:outerShdw>
                </a:effectLst>
                <a:latin typeface="宋体" pitchFamily="2" charset="-122"/>
                <a:ea typeface="宋体" pitchFamily="2" charset="-122"/>
              </a:rPr>
              <a:t>生产关系的革命，是生产力的一定发展所引起的。但是，生产力的大发展，总是在生产关系改变以后。”           </a:t>
            </a:r>
            <a:r>
              <a:rPr kumimoji="1" lang="en-US" altLang="zh-CN" sz="2400" b="1" i="0" dirty="0">
                <a:solidFill>
                  <a:srgbClr val="000099"/>
                </a:solidFill>
                <a:effectLst>
                  <a:outerShdw blurRad="38100" dist="38100" dir="2700000" algn="tl">
                    <a:srgbClr val="000000"/>
                  </a:outerShdw>
                </a:effectLst>
                <a:latin typeface="宋体" pitchFamily="2" charset="-122"/>
                <a:ea typeface="宋体" pitchFamily="2" charset="-122"/>
              </a:rPr>
              <a:t>——</a:t>
            </a:r>
            <a:r>
              <a:rPr kumimoji="1" lang="zh-CN" altLang="en-US" sz="2400" b="1" i="0" dirty="0">
                <a:solidFill>
                  <a:srgbClr val="000099"/>
                </a:solidFill>
                <a:effectLst>
                  <a:outerShdw blurRad="38100" dist="38100" dir="2700000" algn="tl">
                    <a:srgbClr val="000000"/>
                  </a:outerShdw>
                </a:effectLst>
                <a:latin typeface="宋体" pitchFamily="2" charset="-122"/>
                <a:ea typeface="宋体" pitchFamily="2" charset="-122"/>
              </a:rPr>
              <a:t>毛泽东</a:t>
            </a:r>
          </a:p>
        </p:txBody>
      </p:sp>
      <p:sp>
        <p:nvSpPr>
          <p:cNvPr id="8" name="AutoShape 6" descr="羊皮纸"/>
          <p:cNvSpPr>
            <a:spLocks noChangeArrowheads="1"/>
          </p:cNvSpPr>
          <p:nvPr/>
        </p:nvSpPr>
        <p:spPr bwMode="auto">
          <a:xfrm>
            <a:off x="1428750" y="3286125"/>
            <a:ext cx="7278688" cy="2478088"/>
          </a:xfrm>
          <a:prstGeom prst="horizontalScroll">
            <a:avLst>
              <a:gd name="adj" fmla="val 12500"/>
            </a:avLst>
          </a:prstGeom>
          <a:solidFill>
            <a:srgbClr val="FFFF00"/>
          </a:solidFill>
          <a:ln w="9525">
            <a:solidFill>
              <a:srgbClr val="800000"/>
            </a:solidFill>
            <a:round/>
            <a:headEnd/>
            <a:tailEnd/>
          </a:ln>
          <a:effectLst/>
        </p:spPr>
        <p:txBody>
          <a:bodyPr anchor="ctr">
            <a:spAutoFit/>
          </a:bodyPr>
          <a:lstStyle/>
          <a:p>
            <a:pPr>
              <a:lnSpc>
                <a:spcPct val="120000"/>
              </a:lnSpc>
              <a:spcBef>
                <a:spcPct val="50000"/>
              </a:spcBef>
              <a:defRPr/>
            </a:pPr>
            <a:r>
              <a:rPr kumimoji="1" lang="en-US" altLang="zh-CN" sz="2400" b="1" i="0" dirty="0">
                <a:solidFill>
                  <a:schemeClr val="accent6">
                    <a:lumMod val="75000"/>
                  </a:schemeClr>
                </a:solidFill>
                <a:effectLst>
                  <a:outerShdw blurRad="38100" dist="38100" dir="2700000" algn="tl">
                    <a:srgbClr val="000000">
                      <a:alpha val="43137"/>
                    </a:srgbClr>
                  </a:outerShdw>
                </a:effectLst>
                <a:latin typeface="宋体" pitchFamily="2" charset="-122"/>
                <a:ea typeface="宋体" pitchFamily="2" charset="-122"/>
              </a:rPr>
              <a:t>“</a:t>
            </a:r>
            <a:r>
              <a:rPr lang="zh-CN" altLang="en-US" sz="2400" b="1" i="0" dirty="0">
                <a:solidFill>
                  <a:schemeClr val="accent6">
                    <a:lumMod val="75000"/>
                  </a:schemeClr>
                </a:solidFill>
                <a:effectLst>
                  <a:outerShdw blurRad="38100" dist="38100" dir="2700000" algn="tl">
                    <a:srgbClr val="000000">
                      <a:alpha val="43137"/>
                    </a:srgbClr>
                  </a:outerShdw>
                </a:effectLst>
                <a:ea typeface="宋体" pitchFamily="2" charset="-122"/>
              </a:rPr>
              <a:t>当时中国有了先进的无产阶级的政党，有了初步的资本主义经济，加上国际条件，所以在一个很不发达的中国能搞社会主义。这和列宁讲的反对庸俗的生产力论一样。</a:t>
            </a:r>
            <a:r>
              <a:rPr kumimoji="1" lang="zh-CN" altLang="en-US" sz="2400" b="1" i="0" dirty="0">
                <a:solidFill>
                  <a:schemeClr val="accent6">
                    <a:lumMod val="75000"/>
                  </a:schemeClr>
                </a:solidFill>
                <a:effectLst>
                  <a:outerShdw blurRad="38100" dist="38100" dir="2700000" algn="tl">
                    <a:srgbClr val="000000">
                      <a:alpha val="43137"/>
                    </a:srgbClr>
                  </a:outerShdw>
                </a:effectLst>
                <a:latin typeface="宋体" pitchFamily="2" charset="-122"/>
                <a:ea typeface="宋体" pitchFamily="2" charset="-122"/>
              </a:rPr>
              <a:t>”     </a:t>
            </a:r>
            <a:r>
              <a:rPr kumimoji="1" lang="en-US" altLang="zh-CN" sz="2400" b="1" i="0" dirty="0">
                <a:solidFill>
                  <a:schemeClr val="accent6">
                    <a:lumMod val="75000"/>
                  </a:schemeClr>
                </a:solidFill>
                <a:effectLst>
                  <a:outerShdw blurRad="38100" dist="38100" dir="2700000" algn="tl">
                    <a:srgbClr val="000000">
                      <a:alpha val="43137"/>
                    </a:srgbClr>
                  </a:outerShdw>
                </a:effectLst>
                <a:latin typeface="宋体" pitchFamily="2" charset="-122"/>
                <a:ea typeface="宋体" pitchFamily="2" charset="-122"/>
              </a:rPr>
              <a:t>——</a:t>
            </a:r>
            <a:r>
              <a:rPr kumimoji="1" lang="zh-CN" altLang="en-US" sz="2400" b="1" i="0" dirty="0">
                <a:solidFill>
                  <a:schemeClr val="accent6">
                    <a:lumMod val="75000"/>
                  </a:schemeClr>
                </a:solidFill>
                <a:effectLst>
                  <a:outerShdw blurRad="38100" dist="38100" dir="2700000" algn="tl">
                    <a:srgbClr val="000000">
                      <a:alpha val="43137"/>
                    </a:srgbClr>
                  </a:outerShdw>
                </a:effectLst>
                <a:latin typeface="宋体" pitchFamily="2" charset="-122"/>
                <a:ea typeface="宋体" pitchFamily="2" charset="-122"/>
              </a:rPr>
              <a:t>邓小平</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nodeType="afterGroup">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7826" name="流程图: 可选过程 5"/>
          <p:cNvSpPr>
            <a:spLocks noChangeArrowheads="1"/>
          </p:cNvSpPr>
          <p:nvPr/>
        </p:nvSpPr>
        <p:spPr bwMode="auto">
          <a:xfrm>
            <a:off x="500063" y="1428750"/>
            <a:ext cx="8143875" cy="4214813"/>
          </a:xfrm>
          <a:prstGeom prst="flowChartAlternateProcess">
            <a:avLst/>
          </a:prstGeom>
          <a:solidFill>
            <a:srgbClr val="FFC000"/>
          </a:solidFill>
          <a:ln w="9525" algn="ctr">
            <a:solidFill>
              <a:srgbClr val="FFFF00"/>
            </a:solidFill>
            <a:round/>
            <a:headEnd/>
            <a:tailEnd/>
          </a:ln>
        </p:spPr>
        <p:txBody>
          <a:bodyPr lIns="90000" tIns="46800" rIns="90000" bIns="46800"/>
          <a:lstStyle/>
          <a:p>
            <a:endParaRPr lang="zh-CN" altLang="en-US"/>
          </a:p>
        </p:txBody>
      </p:sp>
      <p:sp>
        <p:nvSpPr>
          <p:cNvPr id="77827" name="矩形 3"/>
          <p:cNvSpPr>
            <a:spLocks noChangeArrowheads="1"/>
          </p:cNvSpPr>
          <p:nvPr/>
        </p:nvSpPr>
        <p:spPr bwMode="auto">
          <a:xfrm>
            <a:off x="642938" y="1571625"/>
            <a:ext cx="8215312"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i="0"/>
              <a:t>实践证明，一方面，中国可以在没有实现工业化的情况下进入社会主义，社会主义基本制度的确立正是为了推进中国的工业化、现代化建设；另一方面，由于经济文化还比较落后，中国的社会主义还只能是初级阶段的社会主义，或者叫社会主义初级阶段。不经过社会生产力的极大发展，是不可能超越这个阶段的。</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500063" y="1143000"/>
            <a:ext cx="8175625" cy="863600"/>
          </a:xfrm>
          <a:solidFill>
            <a:srgbClr val="800000"/>
          </a:solidFill>
          <a:ln>
            <a:solidFill>
              <a:schemeClr val="bg1"/>
            </a:solidFill>
          </a:ln>
        </p:spPr>
        <p:txBody>
          <a:bodyPr/>
          <a:lstStyle/>
          <a:p>
            <a:pPr algn="l" eaLnBrk="1" hangingPunct="1">
              <a:defRPr/>
            </a:pPr>
            <a:r>
              <a:rPr lang="zh-CN" altLang="en-US" sz="3600" b="1" dirty="0" smtClean="0">
                <a:solidFill>
                  <a:srgbClr val="FFFF00"/>
                </a:solidFill>
                <a:effectLst>
                  <a:outerShdw blurRad="38100" dist="38100" dir="2700000" algn="tl">
                    <a:srgbClr val="000000"/>
                  </a:outerShdw>
                </a:effectLst>
                <a:ea typeface="黑体" pitchFamily="49" charset="-122"/>
              </a:rPr>
              <a:t>二、确立社会主义基本制度的重大意义</a:t>
            </a:r>
          </a:p>
        </p:txBody>
      </p:sp>
      <p:sp>
        <p:nvSpPr>
          <p:cNvPr id="58373" name="Rectangle 5"/>
          <p:cNvSpPr>
            <a:spLocks noChangeArrowheads="1"/>
          </p:cNvSpPr>
          <p:nvPr/>
        </p:nvSpPr>
        <p:spPr bwMode="auto">
          <a:xfrm>
            <a:off x="500063" y="2143125"/>
            <a:ext cx="8215312" cy="1570038"/>
          </a:xfrm>
          <a:prstGeom prst="rect">
            <a:avLst/>
          </a:prstGeom>
          <a:solidFill>
            <a:schemeClr val="bg1"/>
          </a:solidFill>
          <a:ln w="9525">
            <a:solidFill>
              <a:srgbClr val="FF0000"/>
            </a:solidFill>
            <a:miter lim="800000"/>
            <a:headEnd/>
            <a:tailEnd/>
          </a:ln>
        </p:spPr>
        <p:txBody>
          <a:bodyPr anchor="ctr">
            <a:spAutoFit/>
          </a:bodyPr>
          <a:lstStyle/>
          <a:p>
            <a:r>
              <a:rPr lang="zh-CN" altLang="en-US" sz="3200" b="1" i="0">
                <a:latin typeface="楷体_GB2312" pitchFamily="49" charset="-122"/>
                <a:ea typeface="楷体_GB2312" pitchFamily="49" charset="-122"/>
              </a:rPr>
              <a:t>社会主义制度的确立是中国历史上最深刻最伟大的社会变革，也是</a:t>
            </a:r>
            <a:r>
              <a:rPr lang="en-US" altLang="zh-CN" sz="3200" b="1" i="0">
                <a:latin typeface="楷体_GB2312" pitchFamily="49" charset="-122"/>
                <a:ea typeface="楷体_GB2312" pitchFamily="49" charset="-122"/>
              </a:rPr>
              <a:t>20</a:t>
            </a:r>
            <a:r>
              <a:rPr lang="zh-CN" altLang="en-US" sz="3200" b="1" i="0">
                <a:latin typeface="楷体_GB2312" pitchFamily="49" charset="-122"/>
                <a:ea typeface="楷体_GB2312" pitchFamily="49" charset="-122"/>
              </a:rPr>
              <a:t>世纪中国又一次划时代的历史巨变。</a:t>
            </a:r>
            <a:endParaRPr kumimoji="1" lang="zh-CN" altLang="en-US" sz="3200" b="1" i="0">
              <a:latin typeface="楷体" pitchFamily="49" charset="-122"/>
              <a:ea typeface="楷体" pitchFamily="49" charset="-122"/>
            </a:endParaRPr>
          </a:p>
        </p:txBody>
      </p:sp>
      <p:grpSp>
        <p:nvGrpSpPr>
          <p:cNvPr id="2" name="Group 23"/>
          <p:cNvGrpSpPr>
            <a:grpSpLocks/>
          </p:cNvGrpSpPr>
          <p:nvPr/>
        </p:nvGrpSpPr>
        <p:grpSpPr bwMode="auto">
          <a:xfrm>
            <a:off x="571500" y="3857625"/>
            <a:ext cx="1878013" cy="2857500"/>
            <a:chOff x="305" y="2112"/>
            <a:chExt cx="1183" cy="2064"/>
          </a:xfrm>
        </p:grpSpPr>
        <p:sp>
          <p:nvSpPr>
            <p:cNvPr id="78882" name="AutoShape 24"/>
            <p:cNvSpPr>
              <a:spLocks noChangeArrowheads="1"/>
            </p:cNvSpPr>
            <p:nvPr/>
          </p:nvSpPr>
          <p:spPr bwMode="gray">
            <a:xfrm>
              <a:off x="336" y="3792"/>
              <a:ext cx="1152" cy="384"/>
            </a:xfrm>
            <a:prstGeom prst="can">
              <a:avLst>
                <a:gd name="adj" fmla="val 25000"/>
              </a:avLst>
            </a:prstGeom>
            <a:gradFill rotWithShape="1">
              <a:gsLst>
                <a:gs pos="0">
                  <a:srgbClr val="474776"/>
                </a:gs>
                <a:gs pos="50000">
                  <a:srgbClr val="9999FF"/>
                </a:gs>
                <a:gs pos="100000">
                  <a:srgbClr val="4747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8883" name="AutoShape 25"/>
            <p:cNvSpPr>
              <a:spLocks noChangeArrowheads="1"/>
            </p:cNvSpPr>
            <p:nvPr/>
          </p:nvSpPr>
          <p:spPr bwMode="gray">
            <a:xfrm>
              <a:off x="336" y="3456"/>
              <a:ext cx="1152" cy="384"/>
            </a:xfrm>
            <a:prstGeom prst="can">
              <a:avLst>
                <a:gd name="adj" fmla="val 25000"/>
              </a:avLst>
            </a:prstGeom>
            <a:gradFill rotWithShape="1">
              <a:gsLst>
                <a:gs pos="0">
                  <a:srgbClr val="474776"/>
                </a:gs>
                <a:gs pos="50000">
                  <a:srgbClr val="9999FF"/>
                </a:gs>
                <a:gs pos="100000">
                  <a:srgbClr val="4747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8884" name="AutoShape 26"/>
            <p:cNvSpPr>
              <a:spLocks noChangeArrowheads="1"/>
            </p:cNvSpPr>
            <p:nvPr/>
          </p:nvSpPr>
          <p:spPr bwMode="gray">
            <a:xfrm>
              <a:off x="336" y="3120"/>
              <a:ext cx="1152" cy="384"/>
            </a:xfrm>
            <a:prstGeom prst="can">
              <a:avLst>
                <a:gd name="adj" fmla="val 25000"/>
              </a:avLst>
            </a:prstGeom>
            <a:gradFill rotWithShape="1">
              <a:gsLst>
                <a:gs pos="0">
                  <a:srgbClr val="474776"/>
                </a:gs>
                <a:gs pos="50000">
                  <a:srgbClr val="9999FF"/>
                </a:gs>
                <a:gs pos="100000">
                  <a:srgbClr val="4747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Text Box 27"/>
            <p:cNvSpPr txBox="1">
              <a:spLocks noChangeArrowheads="1"/>
            </p:cNvSpPr>
            <p:nvPr/>
          </p:nvSpPr>
          <p:spPr bwMode="gray">
            <a:xfrm>
              <a:off x="522" y="3211"/>
              <a:ext cx="696" cy="274"/>
            </a:xfrm>
            <a:prstGeom prst="rect">
              <a:avLst/>
            </a:prstGeom>
            <a:noFill/>
            <a:ln w="9525">
              <a:noFill/>
              <a:miter lim="800000"/>
              <a:headEnd/>
              <a:tailEnd/>
            </a:ln>
            <a:effectLst/>
          </p:spPr>
          <p:txBody>
            <a:bodyPr wrap="none">
              <a:spAutoFit/>
            </a:bodyPr>
            <a:lstStyle/>
            <a:p>
              <a:pPr algn="ctr" eaLnBrk="0" hangingPunct="0">
                <a:defRPr/>
              </a:pPr>
              <a:r>
                <a:rPr lang="zh-CN" altLang="en-US" b="1">
                  <a:solidFill>
                    <a:srgbClr val="FFFFFF"/>
                  </a:solidFill>
                  <a:effectLst>
                    <a:outerShdw blurRad="38100" dist="38100" dir="2700000" algn="tl">
                      <a:srgbClr val="C0C0C0"/>
                    </a:outerShdw>
                  </a:effectLst>
                  <a:ea typeface="黑体" pitchFamily="2" charset="-122"/>
                </a:rPr>
                <a:t>备受欺凌</a:t>
              </a:r>
            </a:p>
          </p:txBody>
        </p:sp>
        <p:sp>
          <p:nvSpPr>
            <p:cNvPr id="11" name="Text Box 28"/>
            <p:cNvSpPr txBox="1">
              <a:spLocks noChangeArrowheads="1"/>
            </p:cNvSpPr>
            <p:nvPr/>
          </p:nvSpPr>
          <p:spPr bwMode="gray">
            <a:xfrm>
              <a:off x="305" y="3546"/>
              <a:ext cx="1131" cy="271"/>
            </a:xfrm>
            <a:prstGeom prst="rect">
              <a:avLst/>
            </a:prstGeom>
            <a:noFill/>
            <a:ln w="9525">
              <a:noFill/>
              <a:miter lim="800000"/>
              <a:headEnd/>
              <a:tailEnd/>
            </a:ln>
            <a:effectLst/>
          </p:spPr>
          <p:txBody>
            <a:bodyPr wrap="none">
              <a:spAutoFit/>
            </a:bodyPr>
            <a:lstStyle/>
            <a:p>
              <a:pPr algn="ctr" eaLnBrk="0" hangingPunct="0">
                <a:defRPr/>
              </a:pPr>
              <a:r>
                <a:rPr lang="zh-CN" altLang="en-US" b="1">
                  <a:solidFill>
                    <a:srgbClr val="FFFFFF"/>
                  </a:solidFill>
                  <a:effectLst>
                    <a:outerShdw blurRad="38100" dist="38100" dir="2700000" algn="tl">
                      <a:srgbClr val="C0C0C0"/>
                    </a:outerShdw>
                  </a:effectLst>
                  <a:ea typeface="黑体" pitchFamily="2" charset="-122"/>
                </a:rPr>
                <a:t>经济、文化落后</a:t>
              </a:r>
            </a:p>
          </p:txBody>
        </p:sp>
        <p:sp>
          <p:nvSpPr>
            <p:cNvPr id="12" name="Text Box 29"/>
            <p:cNvSpPr txBox="1">
              <a:spLocks noChangeArrowheads="1"/>
            </p:cNvSpPr>
            <p:nvPr/>
          </p:nvSpPr>
          <p:spPr bwMode="gray">
            <a:xfrm>
              <a:off x="522" y="3881"/>
              <a:ext cx="696" cy="271"/>
            </a:xfrm>
            <a:prstGeom prst="rect">
              <a:avLst/>
            </a:prstGeom>
            <a:noFill/>
            <a:ln w="9525">
              <a:noFill/>
              <a:miter lim="800000"/>
              <a:headEnd/>
              <a:tailEnd/>
            </a:ln>
            <a:effectLst/>
          </p:spPr>
          <p:txBody>
            <a:bodyPr wrap="none">
              <a:spAutoFit/>
            </a:bodyPr>
            <a:lstStyle/>
            <a:p>
              <a:pPr algn="ctr" eaLnBrk="0" hangingPunct="0">
                <a:defRPr/>
              </a:pPr>
              <a:r>
                <a:rPr lang="zh-CN" altLang="en-US" b="1">
                  <a:solidFill>
                    <a:srgbClr val="FFFFFF"/>
                  </a:solidFill>
                  <a:effectLst>
                    <a:outerShdw blurRad="38100" dist="38100" dir="2700000" algn="tl">
                      <a:srgbClr val="C0C0C0"/>
                    </a:outerShdw>
                  </a:effectLst>
                  <a:ea typeface="黑体" pitchFamily="2" charset="-122"/>
                </a:rPr>
                <a:t>被看不起</a:t>
              </a:r>
            </a:p>
          </p:txBody>
        </p:sp>
        <p:sp>
          <p:nvSpPr>
            <p:cNvPr id="78888" name="AutoShape 30"/>
            <p:cNvSpPr>
              <a:spLocks noChangeArrowheads="1"/>
            </p:cNvSpPr>
            <p:nvPr/>
          </p:nvSpPr>
          <p:spPr bwMode="gray">
            <a:xfrm>
              <a:off x="336" y="2784"/>
              <a:ext cx="1152" cy="384"/>
            </a:xfrm>
            <a:prstGeom prst="can">
              <a:avLst>
                <a:gd name="adj" fmla="val 25000"/>
              </a:avLst>
            </a:prstGeom>
            <a:gradFill rotWithShape="1">
              <a:gsLst>
                <a:gs pos="0">
                  <a:srgbClr val="474776"/>
                </a:gs>
                <a:gs pos="50000">
                  <a:srgbClr val="9999FF"/>
                </a:gs>
                <a:gs pos="100000">
                  <a:srgbClr val="4747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8889" name="AutoShape 31"/>
            <p:cNvSpPr>
              <a:spLocks noChangeArrowheads="1"/>
            </p:cNvSpPr>
            <p:nvPr/>
          </p:nvSpPr>
          <p:spPr bwMode="gray">
            <a:xfrm>
              <a:off x="336" y="2448"/>
              <a:ext cx="1152" cy="384"/>
            </a:xfrm>
            <a:prstGeom prst="can">
              <a:avLst>
                <a:gd name="adj" fmla="val 25000"/>
              </a:avLst>
            </a:prstGeom>
            <a:gradFill rotWithShape="1">
              <a:gsLst>
                <a:gs pos="0">
                  <a:srgbClr val="474776"/>
                </a:gs>
                <a:gs pos="50000">
                  <a:srgbClr val="9999FF"/>
                </a:gs>
                <a:gs pos="100000">
                  <a:srgbClr val="4747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8890" name="AutoShape 32"/>
            <p:cNvSpPr>
              <a:spLocks noChangeArrowheads="1"/>
            </p:cNvSpPr>
            <p:nvPr/>
          </p:nvSpPr>
          <p:spPr bwMode="gray">
            <a:xfrm>
              <a:off x="336" y="2112"/>
              <a:ext cx="1152" cy="384"/>
            </a:xfrm>
            <a:prstGeom prst="can">
              <a:avLst>
                <a:gd name="adj" fmla="val 25000"/>
              </a:avLst>
            </a:prstGeom>
            <a:gradFill rotWithShape="1">
              <a:gsLst>
                <a:gs pos="0">
                  <a:srgbClr val="474776"/>
                </a:gs>
                <a:gs pos="50000">
                  <a:srgbClr val="9999FF"/>
                </a:gs>
                <a:gs pos="100000">
                  <a:srgbClr val="4747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 name="Text Box 33"/>
            <p:cNvSpPr txBox="1">
              <a:spLocks noChangeArrowheads="1"/>
            </p:cNvSpPr>
            <p:nvPr/>
          </p:nvSpPr>
          <p:spPr bwMode="gray">
            <a:xfrm>
              <a:off x="305" y="2201"/>
              <a:ext cx="1131" cy="272"/>
            </a:xfrm>
            <a:prstGeom prst="rect">
              <a:avLst/>
            </a:prstGeom>
            <a:noFill/>
            <a:ln w="9525">
              <a:noFill/>
              <a:miter lim="800000"/>
              <a:headEnd/>
              <a:tailEnd/>
            </a:ln>
            <a:effectLst/>
          </p:spPr>
          <p:txBody>
            <a:bodyPr wrap="none">
              <a:spAutoFit/>
            </a:bodyPr>
            <a:lstStyle/>
            <a:p>
              <a:pPr algn="ctr" eaLnBrk="0" hangingPunct="0">
                <a:defRPr/>
              </a:pPr>
              <a:r>
                <a:rPr lang="zh-CN" altLang="en-US" b="1" dirty="0">
                  <a:solidFill>
                    <a:srgbClr val="FFFFFF"/>
                  </a:solidFill>
                  <a:effectLst>
                    <a:outerShdw blurRad="38100" dist="38100" dir="2700000" algn="tl">
                      <a:srgbClr val="C0C0C0"/>
                    </a:outerShdw>
                  </a:effectLst>
                  <a:ea typeface="黑体" pitchFamily="2" charset="-122"/>
                </a:rPr>
                <a:t>半殖民地半封建</a:t>
              </a:r>
            </a:p>
          </p:txBody>
        </p:sp>
        <p:sp>
          <p:nvSpPr>
            <p:cNvPr id="17" name="Text Box 34"/>
            <p:cNvSpPr txBox="1">
              <a:spLocks noChangeArrowheads="1"/>
            </p:cNvSpPr>
            <p:nvPr/>
          </p:nvSpPr>
          <p:spPr bwMode="gray">
            <a:xfrm>
              <a:off x="377" y="2539"/>
              <a:ext cx="986" cy="273"/>
            </a:xfrm>
            <a:prstGeom prst="rect">
              <a:avLst/>
            </a:prstGeom>
            <a:noFill/>
            <a:ln w="9525">
              <a:noFill/>
              <a:miter lim="800000"/>
              <a:headEnd/>
              <a:tailEnd/>
            </a:ln>
            <a:effectLst/>
          </p:spPr>
          <p:txBody>
            <a:bodyPr wrap="none">
              <a:spAutoFit/>
            </a:bodyPr>
            <a:lstStyle/>
            <a:p>
              <a:pPr algn="ctr" eaLnBrk="0" hangingPunct="0">
                <a:defRPr/>
              </a:pPr>
              <a:r>
                <a:rPr lang="zh-CN" altLang="en-US" b="1" dirty="0">
                  <a:solidFill>
                    <a:srgbClr val="FFFFFF"/>
                  </a:solidFill>
                  <a:effectLst>
                    <a:outerShdw blurRad="38100" dist="38100" dir="2700000" algn="tl">
                      <a:srgbClr val="C0C0C0"/>
                    </a:outerShdw>
                  </a:effectLst>
                  <a:ea typeface="黑体" pitchFamily="2" charset="-122"/>
                </a:rPr>
                <a:t>受掠夺、奴役</a:t>
              </a:r>
            </a:p>
          </p:txBody>
        </p:sp>
        <p:sp>
          <p:nvSpPr>
            <p:cNvPr id="18" name="Text Box 35"/>
            <p:cNvSpPr txBox="1">
              <a:spLocks noChangeArrowheads="1"/>
            </p:cNvSpPr>
            <p:nvPr/>
          </p:nvSpPr>
          <p:spPr bwMode="gray">
            <a:xfrm>
              <a:off x="522" y="2875"/>
              <a:ext cx="696" cy="273"/>
            </a:xfrm>
            <a:prstGeom prst="rect">
              <a:avLst/>
            </a:prstGeom>
            <a:noFill/>
            <a:ln w="9525">
              <a:noFill/>
              <a:miter lim="800000"/>
              <a:headEnd/>
              <a:tailEnd/>
            </a:ln>
            <a:effectLst/>
          </p:spPr>
          <p:txBody>
            <a:bodyPr wrap="none">
              <a:spAutoFit/>
            </a:bodyPr>
            <a:lstStyle/>
            <a:p>
              <a:pPr algn="ctr" eaLnBrk="0" hangingPunct="0">
                <a:defRPr/>
              </a:pPr>
              <a:r>
                <a:rPr lang="zh-CN" altLang="en-US" b="1" dirty="0">
                  <a:solidFill>
                    <a:srgbClr val="FFFFFF"/>
                  </a:solidFill>
                  <a:effectLst>
                    <a:outerShdw blurRad="38100" dist="38100" dir="2700000" algn="tl">
                      <a:srgbClr val="C0C0C0"/>
                    </a:outerShdw>
                  </a:effectLst>
                  <a:ea typeface="黑体" pitchFamily="2" charset="-122"/>
                </a:rPr>
                <a:t>四分五裂</a:t>
              </a:r>
            </a:p>
          </p:txBody>
        </p:sp>
      </p:grpSp>
      <p:grpSp>
        <p:nvGrpSpPr>
          <p:cNvPr id="3" name="Group 10"/>
          <p:cNvGrpSpPr>
            <a:grpSpLocks/>
          </p:cNvGrpSpPr>
          <p:nvPr/>
        </p:nvGrpSpPr>
        <p:grpSpPr bwMode="auto">
          <a:xfrm>
            <a:off x="4357688" y="3857625"/>
            <a:ext cx="1905000" cy="2792413"/>
            <a:chOff x="3792" y="2112"/>
            <a:chExt cx="1200" cy="2064"/>
          </a:xfrm>
        </p:grpSpPr>
        <p:sp>
          <p:nvSpPr>
            <p:cNvPr id="78870" name="AutoShape 11"/>
            <p:cNvSpPr>
              <a:spLocks noChangeArrowheads="1"/>
            </p:cNvSpPr>
            <p:nvPr/>
          </p:nvSpPr>
          <p:spPr bwMode="gray">
            <a:xfrm>
              <a:off x="3792" y="3792"/>
              <a:ext cx="1200" cy="384"/>
            </a:xfrm>
            <a:prstGeom prst="can">
              <a:avLst>
                <a:gd name="adj" fmla="val 25000"/>
              </a:avLst>
            </a:prstGeom>
            <a:gradFill rotWithShape="1">
              <a:gsLst>
                <a:gs pos="0">
                  <a:srgbClr val="18436A"/>
                </a:gs>
                <a:gs pos="50000">
                  <a:srgbClr val="3491E6"/>
                </a:gs>
                <a:gs pos="100000">
                  <a:srgbClr val="18436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8871" name="AutoShape 12"/>
            <p:cNvSpPr>
              <a:spLocks noChangeArrowheads="1"/>
            </p:cNvSpPr>
            <p:nvPr/>
          </p:nvSpPr>
          <p:spPr bwMode="gray">
            <a:xfrm>
              <a:off x="3792" y="3456"/>
              <a:ext cx="1200" cy="384"/>
            </a:xfrm>
            <a:prstGeom prst="can">
              <a:avLst>
                <a:gd name="adj" fmla="val 25000"/>
              </a:avLst>
            </a:prstGeom>
            <a:gradFill rotWithShape="1">
              <a:gsLst>
                <a:gs pos="0">
                  <a:srgbClr val="18436A"/>
                </a:gs>
                <a:gs pos="50000">
                  <a:srgbClr val="3491E6"/>
                </a:gs>
                <a:gs pos="100000">
                  <a:srgbClr val="18436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8872" name="AutoShape 13"/>
            <p:cNvSpPr>
              <a:spLocks noChangeArrowheads="1"/>
            </p:cNvSpPr>
            <p:nvPr/>
          </p:nvSpPr>
          <p:spPr bwMode="gray">
            <a:xfrm>
              <a:off x="3792" y="3120"/>
              <a:ext cx="1200" cy="384"/>
            </a:xfrm>
            <a:prstGeom prst="can">
              <a:avLst>
                <a:gd name="adj" fmla="val 25000"/>
              </a:avLst>
            </a:prstGeom>
            <a:gradFill rotWithShape="1">
              <a:gsLst>
                <a:gs pos="0">
                  <a:srgbClr val="18436A"/>
                </a:gs>
                <a:gs pos="50000">
                  <a:srgbClr val="3491E6"/>
                </a:gs>
                <a:gs pos="100000">
                  <a:srgbClr val="18436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 name="Text Box 14"/>
            <p:cNvSpPr txBox="1">
              <a:spLocks noChangeArrowheads="1"/>
            </p:cNvSpPr>
            <p:nvPr/>
          </p:nvSpPr>
          <p:spPr bwMode="gray">
            <a:xfrm>
              <a:off x="4078" y="3552"/>
              <a:ext cx="696" cy="271"/>
            </a:xfrm>
            <a:prstGeom prst="rect">
              <a:avLst/>
            </a:prstGeom>
            <a:noFill/>
            <a:ln w="9525">
              <a:noFill/>
              <a:miter lim="800000"/>
              <a:headEnd/>
              <a:tailEnd/>
            </a:ln>
            <a:effectLst/>
          </p:spPr>
          <p:txBody>
            <a:bodyPr wrap="none">
              <a:spAutoFit/>
            </a:bodyPr>
            <a:lstStyle/>
            <a:p>
              <a:pPr algn="ctr" eaLnBrk="0" hangingPunct="0">
                <a:defRPr/>
              </a:pPr>
              <a:r>
                <a:rPr lang="zh-CN" altLang="en-US" b="1" dirty="0">
                  <a:solidFill>
                    <a:srgbClr val="FFFFFF"/>
                  </a:solidFill>
                  <a:effectLst>
                    <a:outerShdw blurRad="38100" dist="38100" dir="2700000" algn="tl">
                      <a:srgbClr val="C0C0C0"/>
                    </a:outerShdw>
                  </a:effectLst>
                  <a:ea typeface="黑体" pitchFamily="2" charset="-122"/>
                </a:rPr>
                <a:t>全面繁荣</a:t>
              </a:r>
            </a:p>
          </p:txBody>
        </p:sp>
        <p:sp>
          <p:nvSpPr>
            <p:cNvPr id="24" name="Text Box 15"/>
            <p:cNvSpPr txBox="1">
              <a:spLocks noChangeArrowheads="1"/>
            </p:cNvSpPr>
            <p:nvPr/>
          </p:nvSpPr>
          <p:spPr bwMode="gray">
            <a:xfrm>
              <a:off x="3936" y="3889"/>
              <a:ext cx="1008" cy="271"/>
            </a:xfrm>
            <a:prstGeom prst="rect">
              <a:avLst/>
            </a:prstGeom>
            <a:noFill/>
            <a:ln w="9525">
              <a:noFill/>
              <a:miter lim="800000"/>
              <a:headEnd/>
              <a:tailEnd/>
            </a:ln>
            <a:effectLst/>
          </p:spPr>
          <p:txBody>
            <a:bodyPr>
              <a:spAutoFit/>
            </a:bodyPr>
            <a:lstStyle/>
            <a:p>
              <a:pPr algn="ctr" eaLnBrk="0" hangingPunct="0">
                <a:defRPr/>
              </a:pPr>
              <a:r>
                <a:rPr lang="zh-CN" altLang="en-US" b="1">
                  <a:solidFill>
                    <a:srgbClr val="FFFFFF"/>
                  </a:solidFill>
                  <a:effectLst>
                    <a:outerShdw blurRad="38100" dist="38100" dir="2700000" algn="tl">
                      <a:srgbClr val="C0C0C0"/>
                    </a:outerShdw>
                  </a:effectLst>
                  <a:ea typeface="黑体" pitchFamily="2" charset="-122"/>
                </a:rPr>
                <a:t>受尊重、重视</a:t>
              </a:r>
            </a:p>
          </p:txBody>
        </p:sp>
        <p:sp>
          <p:nvSpPr>
            <p:cNvPr id="25" name="Text Box 16"/>
            <p:cNvSpPr txBox="1">
              <a:spLocks noChangeArrowheads="1"/>
            </p:cNvSpPr>
            <p:nvPr/>
          </p:nvSpPr>
          <p:spPr bwMode="gray">
            <a:xfrm>
              <a:off x="3881" y="3207"/>
              <a:ext cx="986" cy="271"/>
            </a:xfrm>
            <a:prstGeom prst="rect">
              <a:avLst/>
            </a:prstGeom>
            <a:noFill/>
            <a:ln w="9525">
              <a:noFill/>
              <a:miter lim="800000"/>
              <a:headEnd/>
              <a:tailEnd/>
            </a:ln>
            <a:effectLst/>
          </p:spPr>
          <p:txBody>
            <a:bodyPr wrap="none">
              <a:spAutoFit/>
            </a:bodyPr>
            <a:lstStyle/>
            <a:p>
              <a:pPr algn="ctr" eaLnBrk="0" hangingPunct="0">
                <a:defRPr/>
              </a:pPr>
              <a:r>
                <a:rPr lang="zh-CN" altLang="en-US" b="1" dirty="0">
                  <a:solidFill>
                    <a:srgbClr val="FFFFFF"/>
                  </a:solidFill>
                  <a:effectLst>
                    <a:outerShdw blurRad="38100" dist="38100" dir="2700000" algn="tl">
                      <a:srgbClr val="C0C0C0"/>
                    </a:outerShdw>
                  </a:effectLst>
                  <a:ea typeface="黑体" pitchFamily="2" charset="-122"/>
                </a:rPr>
                <a:t>人民当家作主</a:t>
              </a:r>
            </a:p>
          </p:txBody>
        </p:sp>
        <p:sp>
          <p:nvSpPr>
            <p:cNvPr id="78876" name="AutoShape 17"/>
            <p:cNvSpPr>
              <a:spLocks noChangeArrowheads="1"/>
            </p:cNvSpPr>
            <p:nvPr/>
          </p:nvSpPr>
          <p:spPr bwMode="gray">
            <a:xfrm>
              <a:off x="3792" y="2784"/>
              <a:ext cx="1200" cy="384"/>
            </a:xfrm>
            <a:prstGeom prst="can">
              <a:avLst>
                <a:gd name="adj" fmla="val 25000"/>
              </a:avLst>
            </a:prstGeom>
            <a:gradFill rotWithShape="1">
              <a:gsLst>
                <a:gs pos="0">
                  <a:srgbClr val="18436A"/>
                </a:gs>
                <a:gs pos="50000">
                  <a:srgbClr val="3491E6"/>
                </a:gs>
                <a:gs pos="100000">
                  <a:srgbClr val="18436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8877" name="AutoShape 18"/>
            <p:cNvSpPr>
              <a:spLocks noChangeArrowheads="1"/>
            </p:cNvSpPr>
            <p:nvPr/>
          </p:nvSpPr>
          <p:spPr bwMode="gray">
            <a:xfrm>
              <a:off x="3792" y="2448"/>
              <a:ext cx="1200" cy="384"/>
            </a:xfrm>
            <a:prstGeom prst="can">
              <a:avLst>
                <a:gd name="adj" fmla="val 25000"/>
              </a:avLst>
            </a:prstGeom>
            <a:gradFill rotWithShape="1">
              <a:gsLst>
                <a:gs pos="0">
                  <a:srgbClr val="18436A"/>
                </a:gs>
                <a:gs pos="50000">
                  <a:srgbClr val="3491E6"/>
                </a:gs>
                <a:gs pos="100000">
                  <a:srgbClr val="18436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8878" name="AutoShape 19"/>
            <p:cNvSpPr>
              <a:spLocks noChangeArrowheads="1"/>
            </p:cNvSpPr>
            <p:nvPr/>
          </p:nvSpPr>
          <p:spPr bwMode="gray">
            <a:xfrm>
              <a:off x="3792" y="2112"/>
              <a:ext cx="1200" cy="384"/>
            </a:xfrm>
            <a:prstGeom prst="can">
              <a:avLst>
                <a:gd name="adj" fmla="val 25000"/>
              </a:avLst>
            </a:prstGeom>
            <a:gradFill rotWithShape="1">
              <a:gsLst>
                <a:gs pos="0">
                  <a:srgbClr val="18436A"/>
                </a:gs>
                <a:gs pos="50000">
                  <a:srgbClr val="3491E6"/>
                </a:gs>
                <a:gs pos="100000">
                  <a:srgbClr val="18436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9" name="Text Box 20"/>
            <p:cNvSpPr txBox="1">
              <a:spLocks noChangeArrowheads="1"/>
            </p:cNvSpPr>
            <p:nvPr/>
          </p:nvSpPr>
          <p:spPr bwMode="gray">
            <a:xfrm>
              <a:off x="3845" y="2202"/>
              <a:ext cx="1131" cy="271"/>
            </a:xfrm>
            <a:prstGeom prst="rect">
              <a:avLst/>
            </a:prstGeom>
            <a:noFill/>
            <a:ln w="9525">
              <a:noFill/>
              <a:miter lim="800000"/>
              <a:headEnd/>
              <a:tailEnd/>
            </a:ln>
            <a:effectLst/>
          </p:spPr>
          <p:txBody>
            <a:bodyPr wrap="none">
              <a:spAutoFit/>
            </a:bodyPr>
            <a:lstStyle/>
            <a:p>
              <a:pPr algn="ctr" eaLnBrk="0" hangingPunct="0">
                <a:defRPr/>
              </a:pPr>
              <a:r>
                <a:rPr lang="zh-CN" altLang="en-US" b="1" dirty="0">
                  <a:solidFill>
                    <a:srgbClr val="FFFFFF"/>
                  </a:solidFill>
                  <a:effectLst>
                    <a:outerShdw blurRad="38100" dist="38100" dir="2700000" algn="tl">
                      <a:srgbClr val="C0C0C0"/>
                    </a:outerShdw>
                  </a:effectLst>
                  <a:ea typeface="黑体" pitchFamily="2" charset="-122"/>
                </a:rPr>
                <a:t>社会主义新时代</a:t>
              </a:r>
            </a:p>
          </p:txBody>
        </p:sp>
        <p:sp>
          <p:nvSpPr>
            <p:cNvPr id="30" name="Text Box 21"/>
            <p:cNvSpPr txBox="1">
              <a:spLocks noChangeArrowheads="1"/>
            </p:cNvSpPr>
            <p:nvPr/>
          </p:nvSpPr>
          <p:spPr bwMode="gray">
            <a:xfrm>
              <a:off x="4062" y="2538"/>
              <a:ext cx="696" cy="271"/>
            </a:xfrm>
            <a:prstGeom prst="rect">
              <a:avLst/>
            </a:prstGeom>
            <a:noFill/>
            <a:ln w="9525">
              <a:noFill/>
              <a:miter lim="800000"/>
              <a:headEnd/>
              <a:tailEnd/>
            </a:ln>
            <a:effectLst/>
          </p:spPr>
          <p:txBody>
            <a:bodyPr wrap="none">
              <a:spAutoFit/>
            </a:bodyPr>
            <a:lstStyle/>
            <a:p>
              <a:pPr algn="ctr" eaLnBrk="0" hangingPunct="0">
                <a:defRPr/>
              </a:pPr>
              <a:r>
                <a:rPr lang="zh-CN" altLang="en-US" b="1" dirty="0">
                  <a:solidFill>
                    <a:srgbClr val="FFFFFF"/>
                  </a:solidFill>
                  <a:effectLst>
                    <a:outerShdw blurRad="38100" dist="38100" dir="2700000" algn="tl">
                      <a:srgbClr val="C0C0C0"/>
                    </a:outerShdw>
                  </a:effectLst>
                  <a:ea typeface="黑体" pitchFamily="2" charset="-122"/>
                </a:rPr>
                <a:t>主权独立</a:t>
              </a:r>
            </a:p>
          </p:txBody>
        </p:sp>
        <p:sp>
          <p:nvSpPr>
            <p:cNvPr id="31" name="Text Box 22"/>
            <p:cNvSpPr txBox="1">
              <a:spLocks noChangeArrowheads="1"/>
            </p:cNvSpPr>
            <p:nvPr/>
          </p:nvSpPr>
          <p:spPr bwMode="gray">
            <a:xfrm>
              <a:off x="3845" y="2874"/>
              <a:ext cx="1131" cy="271"/>
            </a:xfrm>
            <a:prstGeom prst="rect">
              <a:avLst/>
            </a:prstGeom>
            <a:noFill/>
            <a:ln w="9525">
              <a:noFill/>
              <a:miter lim="800000"/>
              <a:headEnd/>
              <a:tailEnd/>
            </a:ln>
            <a:effectLst/>
          </p:spPr>
          <p:txBody>
            <a:bodyPr wrap="none">
              <a:spAutoFit/>
            </a:bodyPr>
            <a:lstStyle/>
            <a:p>
              <a:pPr algn="ctr" eaLnBrk="0" hangingPunct="0">
                <a:defRPr/>
              </a:pPr>
              <a:r>
                <a:rPr lang="zh-CN" altLang="en-US" b="1">
                  <a:solidFill>
                    <a:srgbClr val="FFFFFF"/>
                  </a:solidFill>
                  <a:effectLst>
                    <a:outerShdw blurRad="38100" dist="38100" dir="2700000" algn="tl">
                      <a:srgbClr val="C0C0C0"/>
                    </a:outerShdw>
                  </a:effectLst>
                  <a:ea typeface="黑体" pitchFamily="2" charset="-122"/>
                </a:rPr>
                <a:t>统一（除台湾）</a:t>
              </a:r>
            </a:p>
          </p:txBody>
        </p:sp>
      </p:grpSp>
      <p:grpSp>
        <p:nvGrpSpPr>
          <p:cNvPr id="4" name="Group 36"/>
          <p:cNvGrpSpPr>
            <a:grpSpLocks/>
          </p:cNvGrpSpPr>
          <p:nvPr/>
        </p:nvGrpSpPr>
        <p:grpSpPr bwMode="auto">
          <a:xfrm>
            <a:off x="2786063" y="5000625"/>
            <a:ext cx="1428750" cy="1357313"/>
            <a:chOff x="1728" y="2400"/>
            <a:chExt cx="1989" cy="1615"/>
          </a:xfrm>
        </p:grpSpPr>
        <p:grpSp>
          <p:nvGrpSpPr>
            <p:cNvPr id="78860" name="Group 37"/>
            <p:cNvGrpSpPr>
              <a:grpSpLocks/>
            </p:cNvGrpSpPr>
            <p:nvPr/>
          </p:nvGrpSpPr>
          <p:grpSpPr bwMode="auto">
            <a:xfrm>
              <a:off x="1728" y="2400"/>
              <a:ext cx="1989" cy="1615"/>
              <a:chOff x="1742" y="1968"/>
              <a:chExt cx="1989" cy="1615"/>
            </a:xfrm>
          </p:grpSpPr>
          <p:sp>
            <p:nvSpPr>
              <p:cNvPr id="78862" name="AutoShape 38"/>
              <p:cNvSpPr>
                <a:spLocks noChangeArrowheads="1"/>
              </p:cNvSpPr>
              <p:nvPr/>
            </p:nvSpPr>
            <p:spPr bwMode="gray">
              <a:xfrm rot="16200000" flipH="1">
                <a:off x="1690" y="2672"/>
                <a:ext cx="309" cy="206"/>
              </a:xfrm>
              <a:prstGeom prst="upArrow">
                <a:avLst>
                  <a:gd name="adj1" fmla="val 51676"/>
                  <a:gd name="adj2" fmla="val 100000"/>
                </a:avLst>
              </a:prstGeom>
              <a:gradFill rotWithShape="1">
                <a:gsLst>
                  <a:gs pos="0">
                    <a:srgbClr val="CCECFF"/>
                  </a:gs>
                  <a:gs pos="100000">
                    <a:srgbClr val="536068"/>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p>
            </p:txBody>
          </p:sp>
          <p:sp>
            <p:nvSpPr>
              <p:cNvPr id="78863" name="AutoShape 39"/>
              <p:cNvSpPr>
                <a:spLocks noChangeArrowheads="1"/>
              </p:cNvSpPr>
              <p:nvPr/>
            </p:nvSpPr>
            <p:spPr bwMode="gray">
              <a:xfrm rot="5400000" flipH="1">
                <a:off x="3473" y="2638"/>
                <a:ext cx="309" cy="206"/>
              </a:xfrm>
              <a:prstGeom prst="upArrow">
                <a:avLst>
                  <a:gd name="adj1" fmla="val 51676"/>
                  <a:gd name="adj2" fmla="val 100000"/>
                </a:avLst>
              </a:prstGeom>
              <a:gradFill rotWithShape="1">
                <a:gsLst>
                  <a:gs pos="0">
                    <a:srgbClr val="CCECFF"/>
                  </a:gs>
                  <a:gs pos="100000">
                    <a:srgbClr val="536068"/>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p>
            </p:txBody>
          </p:sp>
          <p:sp>
            <p:nvSpPr>
              <p:cNvPr id="78864" name="Oval 40"/>
              <p:cNvSpPr>
                <a:spLocks noChangeArrowheads="1"/>
              </p:cNvSpPr>
              <p:nvPr/>
            </p:nvSpPr>
            <p:spPr bwMode="gray">
              <a:xfrm>
                <a:off x="1934" y="1968"/>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p>
                <a:endParaRPr lang="zh-CN" altLang="en-US"/>
              </a:p>
            </p:txBody>
          </p:sp>
          <p:sp>
            <p:nvSpPr>
              <p:cNvPr id="78865" name="Oval 41"/>
              <p:cNvSpPr>
                <a:spLocks noChangeArrowheads="1"/>
              </p:cNvSpPr>
              <p:nvPr/>
            </p:nvSpPr>
            <p:spPr bwMode="gray">
              <a:xfrm>
                <a:off x="2026" y="2059"/>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CN" altLang="en-US"/>
              </a:p>
            </p:txBody>
          </p:sp>
          <p:sp>
            <p:nvSpPr>
              <p:cNvPr id="78866" name="Oval 42"/>
              <p:cNvSpPr>
                <a:spLocks noChangeArrowheads="1"/>
              </p:cNvSpPr>
              <p:nvPr/>
            </p:nvSpPr>
            <p:spPr bwMode="gray">
              <a:xfrm>
                <a:off x="2110" y="2144"/>
                <a:ext cx="1262" cy="1264"/>
              </a:xfrm>
              <a:prstGeom prst="ellipse">
                <a:avLst/>
              </a:prstGeom>
              <a:gradFill rotWithShape="1">
                <a:gsLst>
                  <a:gs pos="0">
                    <a:srgbClr val="FFFFFF"/>
                  </a:gs>
                  <a:gs pos="50000">
                    <a:srgbClr val="33CCCC"/>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p>
            </p:txBody>
          </p:sp>
          <p:sp>
            <p:nvSpPr>
              <p:cNvPr id="78867" name="Oval 43"/>
              <p:cNvSpPr>
                <a:spLocks noChangeArrowheads="1"/>
              </p:cNvSpPr>
              <p:nvPr/>
            </p:nvSpPr>
            <p:spPr bwMode="gray">
              <a:xfrm>
                <a:off x="2110" y="2144"/>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p>
            </p:txBody>
          </p:sp>
          <p:sp>
            <p:nvSpPr>
              <p:cNvPr id="78868" name="Oval 44"/>
              <p:cNvSpPr>
                <a:spLocks noChangeArrowheads="1"/>
              </p:cNvSpPr>
              <p:nvPr/>
            </p:nvSpPr>
            <p:spPr bwMode="gray">
              <a:xfrm>
                <a:off x="2193" y="2227"/>
                <a:ext cx="1096" cy="1098"/>
              </a:xfrm>
              <a:prstGeom prst="ellipse">
                <a:avLst/>
              </a:prstGeom>
              <a:gradFill rotWithShape="1">
                <a:gsLst>
                  <a:gs pos="0">
                    <a:srgbClr val="1C6E6E"/>
                  </a:gs>
                  <a:gs pos="50000">
                    <a:srgbClr val="33CCCC"/>
                  </a:gs>
                  <a:gs pos="100000">
                    <a:srgbClr val="1C6E6E"/>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p>
            </p:txBody>
          </p:sp>
          <p:sp>
            <p:nvSpPr>
              <p:cNvPr id="78869" name="Oval 45"/>
              <p:cNvSpPr>
                <a:spLocks noChangeArrowheads="1"/>
              </p:cNvSpPr>
              <p:nvPr/>
            </p:nvSpPr>
            <p:spPr bwMode="gray">
              <a:xfrm>
                <a:off x="2193" y="2227"/>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p>
            </p:txBody>
          </p:sp>
        </p:grpSp>
        <p:sp>
          <p:nvSpPr>
            <p:cNvPr id="78861" name="WordArt 46"/>
            <p:cNvSpPr>
              <a:spLocks noChangeArrowheads="1" noChangeShapeType="1" noTextEdit="1"/>
            </p:cNvSpPr>
            <p:nvPr/>
          </p:nvSpPr>
          <p:spPr bwMode="auto">
            <a:xfrm>
              <a:off x="2448" y="2976"/>
              <a:ext cx="588" cy="408"/>
            </a:xfrm>
            <a:prstGeom prst="rect">
              <a:avLst/>
            </a:prstGeom>
          </p:spPr>
          <p:txBody>
            <a:bodyPr wrap="none" fromWordArt="1">
              <a:prstTxWarp prst="textPlain">
                <a:avLst>
                  <a:gd name="adj" fmla="val 50000"/>
                </a:avLst>
              </a:prstTxWarp>
            </a:bodyPr>
            <a:lstStyle/>
            <a:p>
              <a:pPr algn="ctr"/>
              <a:r>
                <a:rPr lang="zh-CN" altLang="en-US" sz="36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黑体"/>
                  <a:ea typeface="黑体"/>
                </a:rPr>
                <a:t>对比</a:t>
              </a:r>
            </a:p>
          </p:txBody>
        </p:sp>
      </p:grpSp>
      <p:grpSp>
        <p:nvGrpSpPr>
          <p:cNvPr id="6" name="Group 47"/>
          <p:cNvGrpSpPr>
            <a:grpSpLocks/>
          </p:cNvGrpSpPr>
          <p:nvPr/>
        </p:nvGrpSpPr>
        <p:grpSpPr bwMode="auto">
          <a:xfrm>
            <a:off x="2643188" y="3929063"/>
            <a:ext cx="1500187" cy="1065212"/>
            <a:chOff x="1776" y="1968"/>
            <a:chExt cx="1680" cy="576"/>
          </a:xfrm>
        </p:grpSpPr>
        <p:sp>
          <p:nvSpPr>
            <p:cNvPr id="78856" name="WordArt 48"/>
            <p:cNvSpPr>
              <a:spLocks noChangeArrowheads="1" noChangeShapeType="1" noTextEdit="1"/>
            </p:cNvSpPr>
            <p:nvPr/>
          </p:nvSpPr>
          <p:spPr bwMode="auto">
            <a:xfrm>
              <a:off x="1776" y="2256"/>
              <a:ext cx="288" cy="288"/>
            </a:xfrm>
            <a:prstGeom prst="rect">
              <a:avLst/>
            </a:prstGeom>
          </p:spPr>
          <p:txBody>
            <a:bodyPr wrap="none" fromWordArt="1">
              <a:prstTxWarp prst="textPlain">
                <a:avLst>
                  <a:gd name="adj" fmla="val 50000"/>
                </a:avLst>
              </a:prstTxWarp>
            </a:bodyPr>
            <a:lstStyle/>
            <a:p>
              <a:pPr algn="ctr"/>
              <a:r>
                <a:rPr lang="zh-CN" alt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黑体"/>
                  <a:ea typeface="黑体"/>
                </a:rPr>
                <a:t>新</a:t>
              </a:r>
            </a:p>
          </p:txBody>
        </p:sp>
        <p:sp>
          <p:nvSpPr>
            <p:cNvPr id="78857" name="WordArt 49"/>
            <p:cNvSpPr>
              <a:spLocks noChangeArrowheads="1" noChangeShapeType="1" noTextEdit="1"/>
            </p:cNvSpPr>
            <p:nvPr/>
          </p:nvSpPr>
          <p:spPr bwMode="auto">
            <a:xfrm>
              <a:off x="2256" y="2016"/>
              <a:ext cx="288" cy="288"/>
            </a:xfrm>
            <a:prstGeom prst="rect">
              <a:avLst/>
            </a:prstGeom>
          </p:spPr>
          <p:txBody>
            <a:bodyPr wrap="none" fromWordArt="1">
              <a:prstTxWarp prst="textPlain">
                <a:avLst>
                  <a:gd name="adj" fmla="val 50000"/>
                </a:avLst>
              </a:prstTxWarp>
            </a:bodyPr>
            <a:lstStyle/>
            <a:p>
              <a:pPr algn="ctr"/>
              <a:r>
                <a:rPr lang="zh-CN" altLang="en-US" sz="36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黑体"/>
                  <a:ea typeface="黑体"/>
                </a:rPr>
                <a:t>旧</a:t>
              </a:r>
            </a:p>
          </p:txBody>
        </p:sp>
        <p:sp>
          <p:nvSpPr>
            <p:cNvPr id="78858" name="WordArt 50"/>
            <p:cNvSpPr>
              <a:spLocks noChangeArrowheads="1" noChangeShapeType="1" noTextEdit="1"/>
            </p:cNvSpPr>
            <p:nvPr/>
          </p:nvSpPr>
          <p:spPr bwMode="auto">
            <a:xfrm>
              <a:off x="2736" y="1968"/>
              <a:ext cx="288" cy="288"/>
            </a:xfrm>
            <a:prstGeom prst="rect">
              <a:avLst/>
            </a:prstGeom>
          </p:spPr>
          <p:txBody>
            <a:bodyPr wrap="none" fromWordArt="1">
              <a:prstTxWarp prst="textPlain">
                <a:avLst>
                  <a:gd name="adj" fmla="val 50000"/>
                </a:avLst>
              </a:prstTxWarp>
            </a:bodyPr>
            <a:lstStyle/>
            <a:p>
              <a:pPr algn="ctr"/>
              <a:r>
                <a:rPr lang="zh-CN" altLang="en-US" sz="36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黑体"/>
                  <a:ea typeface="黑体"/>
                </a:rPr>
                <a:t>中</a:t>
              </a:r>
            </a:p>
          </p:txBody>
        </p:sp>
        <p:sp>
          <p:nvSpPr>
            <p:cNvPr id="78859" name="WordArt 51"/>
            <p:cNvSpPr>
              <a:spLocks noChangeArrowheads="1" noChangeShapeType="1" noTextEdit="1"/>
            </p:cNvSpPr>
            <p:nvPr/>
          </p:nvSpPr>
          <p:spPr bwMode="auto">
            <a:xfrm>
              <a:off x="3168" y="2208"/>
              <a:ext cx="288" cy="288"/>
            </a:xfrm>
            <a:prstGeom prst="rect">
              <a:avLst/>
            </a:prstGeom>
          </p:spPr>
          <p:txBody>
            <a:bodyPr wrap="none" fromWordArt="1">
              <a:prstTxWarp prst="textPlain">
                <a:avLst>
                  <a:gd name="adj" fmla="val 50000"/>
                </a:avLst>
              </a:prstTxWarp>
            </a:bodyPr>
            <a:lstStyle/>
            <a:p>
              <a:pPr algn="ctr"/>
              <a:r>
                <a:rPr lang="zh-CN" altLang="en-US" sz="36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黑体"/>
                  <a:ea typeface="黑体"/>
                </a:rPr>
                <a:t>国</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box(in)">
                                      <p:cBhvr>
                                        <p:cTn id="7" dur="500"/>
                                        <p:tgtEl>
                                          <p:spTgt spid="5837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7"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strVal val="#ppt_w*0.70"/>
                                          </p:val>
                                        </p:tav>
                                        <p:tav tm="100000">
                                          <p:val>
                                            <p:strVal val="#ppt_w"/>
                                          </p:val>
                                        </p:tav>
                                      </p:tavLst>
                                    </p:anim>
                                    <p:anim calcmode="lin" valueType="num">
                                      <p:cBhvr>
                                        <p:cTn id="24" dur="1000" fill="hold"/>
                                        <p:tgtEl>
                                          <p:spTgt spid="4"/>
                                        </p:tgtEl>
                                        <p:attrNameLst>
                                          <p:attrName>ppt_h</p:attrName>
                                        </p:attrNameLst>
                                      </p:cBhvr>
                                      <p:tavLst>
                                        <p:tav tm="0">
                                          <p:val>
                                            <p:strVal val="#ppt_h"/>
                                          </p:val>
                                        </p:tav>
                                        <p:tav tm="100000">
                                          <p:val>
                                            <p:strVal val="#ppt_h"/>
                                          </p:val>
                                        </p:tav>
                                      </p:tavLst>
                                    </p:anim>
                                    <p:animEffect transition="in" filter="fade">
                                      <p:cBhvr>
                                        <p:cTn id="25" dur="1000"/>
                                        <p:tgtEl>
                                          <p:spTgt spid="4"/>
                                        </p:tgtEl>
                                      </p:cBhvr>
                                    </p:animEffect>
                                  </p:childTnLst>
                                </p:cTn>
                              </p:par>
                            </p:childTnLst>
                          </p:cTn>
                        </p:par>
                        <p:par>
                          <p:cTn id="26" fill="hold" nodeType="afterGroup">
                            <p:stCondLst>
                              <p:cond delay="1000"/>
                            </p:stCondLst>
                            <p:childTnLst>
                              <p:par>
                                <p:cTn id="27" presetID="9"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7353" name="Text Box 9"/>
          <p:cNvSpPr txBox="1">
            <a:spLocks noChangeArrowheads="1"/>
          </p:cNvSpPr>
          <p:nvPr/>
        </p:nvSpPr>
        <p:spPr bwMode="auto">
          <a:xfrm>
            <a:off x="357188" y="1143000"/>
            <a:ext cx="8286750" cy="2108200"/>
          </a:xfrm>
          <a:prstGeom prst="rect">
            <a:avLst/>
          </a:prstGeom>
          <a:solidFill>
            <a:srgbClr val="800080"/>
          </a:solidFill>
          <a:ln w="9525">
            <a:solidFill>
              <a:schemeClr val="bg1"/>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pPr>
            <a:r>
              <a:rPr lang="en-US" altLang="zh-CN" sz="2400" b="1" i="0">
                <a:solidFill>
                  <a:srgbClr val="0000FF"/>
                </a:solidFill>
                <a:latin typeface="楷体_GB2312" pitchFamily="49" charset="-122"/>
                <a:ea typeface="楷体_GB2312" pitchFamily="49" charset="-122"/>
              </a:rPr>
              <a:t>  </a:t>
            </a:r>
            <a:r>
              <a:rPr lang="en-US" altLang="zh-CN" sz="3200" b="1" i="0">
                <a:solidFill>
                  <a:schemeClr val="bg1"/>
                </a:solidFill>
                <a:latin typeface="楷体_GB2312" pitchFamily="49" charset="-122"/>
                <a:ea typeface="楷体_GB2312" pitchFamily="49" charset="-122"/>
              </a:rPr>
              <a:t>1</a:t>
            </a:r>
            <a:r>
              <a:rPr lang="zh-CN" altLang="en-US" sz="3200" b="1" i="0">
                <a:solidFill>
                  <a:schemeClr val="bg1"/>
                </a:solidFill>
                <a:latin typeface="楷体_GB2312" pitchFamily="49" charset="-122"/>
                <a:ea typeface="楷体_GB2312" pitchFamily="49" charset="-122"/>
              </a:rPr>
              <a:t>、社会主义基本制度的确立是中国历史上最深刻最伟大的社会变革，为当代中国一切发展进步奠定了制度基础，也为中国特色社会主义制度的创新和发展提供了重要条件。</a:t>
            </a:r>
            <a:endParaRPr lang="zh-CN" altLang="en-US" sz="3200" b="1" i="0">
              <a:solidFill>
                <a:srgbClr val="0000FF"/>
              </a:solidFill>
              <a:latin typeface="楷体_GB2312" pitchFamily="49" charset="-122"/>
              <a:ea typeface="楷体_GB2312" pitchFamily="49" charset="-122"/>
            </a:endParaRPr>
          </a:p>
        </p:txBody>
      </p:sp>
      <p:pic>
        <p:nvPicPr>
          <p:cNvPr id="79875" name="Picture 8" descr="c:\users\lenovo\appdata\roaming\360se6\User Data\temp\t01315aed5d58129e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3429000"/>
            <a:ext cx="4071937"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10" descr="c:\users\lenovo\appdata\roaming\360se6\User Data\temp\t018020a04229fccf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41700"/>
            <a:ext cx="4071938"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7354" name="Text Box 10"/>
          <p:cNvSpPr txBox="1">
            <a:spLocks noChangeArrowheads="1"/>
          </p:cNvSpPr>
          <p:nvPr/>
        </p:nvSpPr>
        <p:spPr bwMode="auto">
          <a:xfrm>
            <a:off x="357188" y="1285875"/>
            <a:ext cx="8286750" cy="3108325"/>
          </a:xfrm>
          <a:prstGeom prst="rect">
            <a:avLst/>
          </a:prstGeom>
          <a:solidFill>
            <a:srgbClr val="000080"/>
          </a:solidFill>
          <a:ln w="9525">
            <a:solidFill>
              <a:schemeClr val="bg1"/>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buFont typeface="Wingdings" pitchFamily="2" charset="2"/>
              <a:buNone/>
            </a:pPr>
            <a:r>
              <a:rPr lang="en-US" altLang="zh-CN" sz="2600" b="1" i="0">
                <a:solidFill>
                  <a:srgbClr val="0000FF"/>
                </a:solidFill>
                <a:latin typeface="楷体_GB2312" pitchFamily="49" charset="-122"/>
                <a:ea typeface="楷体_GB2312" pitchFamily="49" charset="-122"/>
              </a:rPr>
              <a:t>  </a:t>
            </a:r>
            <a:r>
              <a:rPr lang="en-US" altLang="zh-CN" sz="2800" b="1" i="0">
                <a:solidFill>
                  <a:schemeClr val="bg1"/>
                </a:solidFill>
                <a:latin typeface="楷体_GB2312" pitchFamily="49" charset="-122"/>
                <a:ea typeface="楷体_GB2312" pitchFamily="49" charset="-122"/>
              </a:rPr>
              <a:t>2</a:t>
            </a:r>
            <a:r>
              <a:rPr lang="zh-CN" altLang="en-US" sz="2800" b="1" i="0">
                <a:solidFill>
                  <a:schemeClr val="bg1"/>
                </a:solidFill>
                <a:latin typeface="楷体_GB2312" pitchFamily="49" charset="-122"/>
                <a:ea typeface="楷体_GB2312" pitchFamily="49" charset="-122"/>
              </a:rPr>
              <a:t>、社会主义基本制度的确立，极大地提高了工人阶级和广大劳动人民的积极性和创造性，极大地促进了我国社会生产力的发展。社会主义基本制度以其与社会化大生产的一致性和能够在经济落后条件下尽可能地集中力量办大事的优势，为发展社会生产力开辟了广阔的道路，充分显示了社会主义制度的优越性。</a:t>
            </a:r>
          </a:p>
        </p:txBody>
      </p:sp>
      <p:sp>
        <p:nvSpPr>
          <p:cNvPr id="4" name="Rectangle 5"/>
          <p:cNvSpPr>
            <a:spLocks noChangeArrowheads="1"/>
          </p:cNvSpPr>
          <p:nvPr/>
        </p:nvSpPr>
        <p:spPr bwMode="auto">
          <a:xfrm>
            <a:off x="357188" y="4572000"/>
            <a:ext cx="4248150" cy="1384300"/>
          </a:xfrm>
          <a:prstGeom prst="rect">
            <a:avLst/>
          </a:prstGeom>
          <a:solidFill>
            <a:schemeClr val="bg1"/>
          </a:solidFill>
          <a:ln w="12700">
            <a:solidFill>
              <a:srgbClr val="0000FF"/>
            </a:solidFill>
            <a:miter lim="800000"/>
            <a:headEnd/>
            <a:tailEnd/>
          </a:ln>
          <a:effectLst/>
        </p:spPr>
        <p:txBody>
          <a:bodyPr anchor="ctr">
            <a:spAutoFit/>
          </a:bodyPr>
          <a:lstStyle/>
          <a:p>
            <a:pPr>
              <a:defRPr/>
            </a:pPr>
            <a:r>
              <a:rPr kumimoji="1" lang="en-US" altLang="zh-CN" sz="2800" b="1" dirty="0">
                <a:solidFill>
                  <a:srgbClr val="990000"/>
                </a:solidFill>
                <a:effectLst>
                  <a:outerShdw blurRad="38100" dist="38100" dir="2700000" algn="tl">
                    <a:srgbClr val="C0C0C0"/>
                  </a:outerShdw>
                </a:effectLst>
                <a:latin typeface="Times New Roman" pitchFamily="18" charset="0"/>
                <a:ea typeface="仿宋_GB2312" pitchFamily="49" charset="-122"/>
              </a:rPr>
              <a:t>1957</a:t>
            </a:r>
            <a:r>
              <a:rPr kumimoji="1" lang="zh-CN" altLang="en-US" sz="2800" b="1" dirty="0">
                <a:effectLst>
                  <a:outerShdw blurRad="38100" dist="38100" dir="2700000" algn="tl">
                    <a:srgbClr val="C0C0C0"/>
                  </a:outerShdw>
                </a:effectLst>
                <a:latin typeface="Times New Roman" pitchFamily="18" charset="0"/>
                <a:ea typeface="仿宋_GB2312" pitchFamily="49" charset="-122"/>
              </a:rPr>
              <a:t>年全国工业总产值比</a:t>
            </a:r>
            <a:r>
              <a:rPr kumimoji="1" lang="en-US" altLang="zh-CN" sz="2800" b="1" dirty="0">
                <a:effectLst>
                  <a:outerShdw blurRad="38100" dist="38100" dir="2700000" algn="tl">
                    <a:srgbClr val="C0C0C0"/>
                  </a:outerShdw>
                </a:effectLst>
                <a:latin typeface="Times New Roman" pitchFamily="18" charset="0"/>
                <a:ea typeface="仿宋_GB2312" pitchFamily="49" charset="-122"/>
              </a:rPr>
              <a:t>1952</a:t>
            </a:r>
            <a:r>
              <a:rPr kumimoji="1" lang="zh-CN" altLang="en-US" sz="2800" b="1" dirty="0">
                <a:effectLst>
                  <a:outerShdw blurRad="38100" dist="38100" dir="2700000" algn="tl">
                    <a:srgbClr val="C0C0C0"/>
                  </a:outerShdw>
                </a:effectLst>
                <a:latin typeface="Times New Roman" pitchFamily="18" charset="0"/>
                <a:ea typeface="仿宋_GB2312" pitchFamily="49" charset="-122"/>
              </a:rPr>
              <a:t>年增长</a:t>
            </a:r>
            <a:r>
              <a:rPr kumimoji="1" lang="en-US" altLang="zh-CN" sz="2800" b="1" dirty="0">
                <a:effectLst>
                  <a:outerShdw blurRad="38100" dist="38100" dir="2700000" algn="tl">
                    <a:srgbClr val="C0C0C0"/>
                  </a:outerShdw>
                </a:effectLst>
                <a:latin typeface="Times New Roman" pitchFamily="18" charset="0"/>
                <a:ea typeface="仿宋_GB2312" pitchFamily="49" charset="-122"/>
              </a:rPr>
              <a:t>128.3%</a:t>
            </a:r>
            <a:r>
              <a:rPr kumimoji="1" lang="zh-CN" altLang="en-US" sz="2800" b="1" dirty="0">
                <a:effectLst>
                  <a:outerShdw blurRad="38100" dist="38100" dir="2700000" algn="tl">
                    <a:srgbClr val="C0C0C0"/>
                  </a:outerShdw>
                </a:effectLst>
                <a:latin typeface="Times New Roman" pitchFamily="18" charset="0"/>
                <a:ea typeface="仿宋_GB2312" pitchFamily="49" charset="-122"/>
              </a:rPr>
              <a:t>，平均每年增长</a:t>
            </a:r>
            <a:r>
              <a:rPr kumimoji="1" lang="en-US" altLang="zh-CN" sz="2800" b="1" dirty="0">
                <a:effectLst>
                  <a:outerShdw blurRad="38100" dist="38100" dir="2700000" algn="tl">
                    <a:srgbClr val="C0C0C0"/>
                  </a:outerShdw>
                </a:effectLst>
                <a:latin typeface="Times New Roman" pitchFamily="18" charset="0"/>
                <a:ea typeface="仿宋_GB2312" pitchFamily="49" charset="-122"/>
              </a:rPr>
              <a:t>18%</a:t>
            </a:r>
            <a:r>
              <a:rPr kumimoji="1" lang="zh-CN" altLang="en-US" sz="2800" b="1" dirty="0">
                <a:effectLst>
                  <a:outerShdw blurRad="38100" dist="38100" dir="2700000" algn="tl">
                    <a:srgbClr val="C0C0C0"/>
                  </a:outerShdw>
                </a:effectLst>
                <a:latin typeface="Times New Roman" pitchFamily="18" charset="0"/>
                <a:ea typeface="仿宋_GB2312" pitchFamily="49" charset="-122"/>
              </a:rPr>
              <a:t>。</a:t>
            </a:r>
            <a:r>
              <a:rPr kumimoji="1" lang="zh-CN" altLang="en-US" sz="2800" b="1" dirty="0">
                <a:latin typeface="Times New Roman" pitchFamily="18" charset="0"/>
                <a:ea typeface="宋体" pitchFamily="2" charset="-122"/>
              </a:rPr>
              <a:t> </a:t>
            </a:r>
          </a:p>
        </p:txBody>
      </p:sp>
      <p:sp>
        <p:nvSpPr>
          <p:cNvPr id="5" name="Rectangle 6"/>
          <p:cNvSpPr>
            <a:spLocks noChangeArrowheads="1"/>
          </p:cNvSpPr>
          <p:nvPr/>
        </p:nvSpPr>
        <p:spPr bwMode="auto">
          <a:xfrm>
            <a:off x="4714875" y="4786313"/>
            <a:ext cx="3962400" cy="1384300"/>
          </a:xfrm>
          <a:prstGeom prst="rect">
            <a:avLst/>
          </a:prstGeom>
          <a:solidFill>
            <a:schemeClr val="bg1"/>
          </a:solidFill>
          <a:ln w="12700">
            <a:solidFill>
              <a:srgbClr val="0000FF"/>
            </a:solidFill>
            <a:miter lim="800000"/>
            <a:headEnd/>
            <a:tailEnd/>
          </a:ln>
          <a:effectLst/>
        </p:spPr>
        <p:txBody>
          <a:bodyPr anchor="ctr">
            <a:spAutoFit/>
          </a:bodyPr>
          <a:lstStyle/>
          <a:p>
            <a:pPr>
              <a:defRPr/>
            </a:pPr>
            <a:r>
              <a:rPr kumimoji="1" lang="zh-CN" altLang="en-US" sz="2800" b="1" dirty="0">
                <a:solidFill>
                  <a:srgbClr val="990000"/>
                </a:solidFill>
                <a:effectLst>
                  <a:outerShdw blurRad="38100" dist="38100" dir="2700000" algn="tl">
                    <a:srgbClr val="C0C0C0"/>
                  </a:outerShdw>
                </a:effectLst>
                <a:latin typeface="Times New Roman" pitchFamily="18" charset="0"/>
                <a:ea typeface="楷体_GB2312" pitchFamily="49" charset="-122"/>
              </a:rPr>
              <a:t>重</a:t>
            </a:r>
            <a:r>
              <a:rPr kumimoji="1" lang="zh-CN" altLang="en-US" sz="2800" b="1" dirty="0">
                <a:effectLst>
                  <a:outerShdw blurRad="38100" dist="38100" dir="2700000" algn="tl">
                    <a:srgbClr val="C0C0C0"/>
                  </a:outerShdw>
                </a:effectLst>
                <a:latin typeface="Times New Roman" pitchFamily="18" charset="0"/>
                <a:ea typeface="楷体_GB2312" pitchFamily="49" charset="-122"/>
              </a:rPr>
              <a:t>工业生产在工业总产值中的比重，由</a:t>
            </a:r>
            <a:r>
              <a:rPr kumimoji="1" lang="en-US" altLang="zh-CN" sz="2800" b="1" dirty="0">
                <a:effectLst>
                  <a:outerShdw blurRad="38100" dist="38100" dir="2700000" algn="tl">
                    <a:srgbClr val="C0C0C0"/>
                  </a:outerShdw>
                </a:effectLst>
                <a:latin typeface="Times New Roman" pitchFamily="18" charset="0"/>
                <a:ea typeface="楷体_GB2312" pitchFamily="49" charset="-122"/>
              </a:rPr>
              <a:t>1952</a:t>
            </a:r>
            <a:r>
              <a:rPr kumimoji="1" lang="zh-CN" altLang="en-US" sz="2800" b="1" dirty="0">
                <a:effectLst>
                  <a:outerShdw blurRad="38100" dist="38100" dir="2700000" algn="tl">
                    <a:srgbClr val="C0C0C0"/>
                  </a:outerShdw>
                </a:effectLst>
                <a:latin typeface="Times New Roman" pitchFamily="18" charset="0"/>
                <a:ea typeface="楷体_GB2312" pitchFamily="49" charset="-122"/>
              </a:rPr>
              <a:t>年的</a:t>
            </a:r>
            <a:r>
              <a:rPr kumimoji="1" lang="en-US" altLang="zh-CN" sz="2800" b="1" dirty="0">
                <a:effectLst>
                  <a:outerShdw blurRad="38100" dist="38100" dir="2700000" algn="tl">
                    <a:srgbClr val="C0C0C0"/>
                  </a:outerShdw>
                </a:effectLst>
                <a:latin typeface="Times New Roman" pitchFamily="18" charset="0"/>
                <a:ea typeface="楷体_GB2312" pitchFamily="49" charset="-122"/>
              </a:rPr>
              <a:t>35.5%</a:t>
            </a:r>
            <a:r>
              <a:rPr kumimoji="1" lang="zh-CN" altLang="en-US" sz="2800" b="1" dirty="0">
                <a:effectLst>
                  <a:outerShdw blurRad="38100" dist="38100" dir="2700000" algn="tl">
                    <a:srgbClr val="C0C0C0"/>
                  </a:outerShdw>
                </a:effectLst>
                <a:latin typeface="Times New Roman" pitchFamily="18" charset="0"/>
                <a:ea typeface="楷体_GB2312" pitchFamily="49" charset="-122"/>
              </a:rPr>
              <a:t>提高到</a:t>
            </a:r>
            <a:r>
              <a:rPr kumimoji="1" lang="en-US" altLang="zh-CN" sz="2800" b="1" dirty="0">
                <a:effectLst>
                  <a:outerShdw blurRad="38100" dist="38100" dir="2700000" algn="tl">
                    <a:srgbClr val="C0C0C0"/>
                  </a:outerShdw>
                </a:effectLst>
                <a:latin typeface="Times New Roman" pitchFamily="18" charset="0"/>
                <a:ea typeface="楷体_GB2312" pitchFamily="49" charset="-122"/>
              </a:rPr>
              <a:t>45% </a:t>
            </a:r>
            <a:r>
              <a:rPr kumimoji="1" lang="zh-CN" altLang="en-US" sz="2800" b="1" dirty="0">
                <a:effectLst>
                  <a:outerShdw blurRad="38100" dist="38100" dir="2700000" algn="tl">
                    <a:srgbClr val="C0C0C0"/>
                  </a:outerShdw>
                </a:effectLst>
                <a:latin typeface="Times New Roman"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57354"/>
                                        </p:tgtEl>
                                        <p:attrNameLst>
                                          <p:attrName>style.visibility</p:attrName>
                                        </p:attrNameLst>
                                      </p:cBhvr>
                                      <p:to>
                                        <p:strVal val="visible"/>
                                      </p:to>
                                    </p:set>
                                    <p:animEffect transition="in" filter="plus(in)">
                                      <p:cBhvr>
                                        <p:cTn id="7" dur="1000"/>
                                        <p:tgtEl>
                                          <p:spTgt spid="57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4"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323850" y="6021388"/>
            <a:ext cx="8640763" cy="215900"/>
          </a:xfrm>
          <a:prstGeom prst="rect">
            <a:avLst/>
          </a:prstGeom>
          <a:solidFill>
            <a:srgbClr val="800000"/>
          </a:solidFill>
          <a:ln w="9525">
            <a:solidFill>
              <a:srgbClr val="FFFF00"/>
            </a:solidFill>
            <a:miter lim="800000"/>
            <a:headEnd/>
            <a:tailEnd/>
          </a:ln>
        </p:spPr>
        <p:txBody>
          <a:bodyPr wrap="none" anchor="ctr"/>
          <a:lstStyle/>
          <a:p>
            <a:endParaRPr lang="zh-CN" altLang="en-US"/>
          </a:p>
        </p:txBody>
      </p:sp>
      <p:sp>
        <p:nvSpPr>
          <p:cNvPr id="12291" name="AutoShape 9"/>
          <p:cNvSpPr>
            <a:spLocks noChangeArrowheads="1"/>
          </p:cNvSpPr>
          <p:nvPr/>
        </p:nvSpPr>
        <p:spPr bwMode="auto">
          <a:xfrm rot="5400000">
            <a:off x="1799431" y="2817020"/>
            <a:ext cx="1800225" cy="4608512"/>
          </a:xfrm>
          <a:prstGeom prst="bracketPair">
            <a:avLst>
              <a:gd name="adj" fmla="val 16667"/>
            </a:avLst>
          </a:prstGeom>
          <a:noFill/>
          <a:ln w="889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292" name="Rectangle 10"/>
          <p:cNvSpPr>
            <a:spLocks noChangeArrowheads="1"/>
          </p:cNvSpPr>
          <p:nvPr/>
        </p:nvSpPr>
        <p:spPr bwMode="auto">
          <a:xfrm>
            <a:off x="323850" y="4508500"/>
            <a:ext cx="144463" cy="1490663"/>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2293" name="Rectangle 11"/>
          <p:cNvSpPr>
            <a:spLocks noChangeArrowheads="1"/>
          </p:cNvSpPr>
          <p:nvPr/>
        </p:nvSpPr>
        <p:spPr bwMode="auto">
          <a:xfrm>
            <a:off x="4932363" y="4508500"/>
            <a:ext cx="144462" cy="1490663"/>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2294" name="Rectangle 12"/>
          <p:cNvSpPr>
            <a:spLocks noGrp="1" noChangeArrowheads="1"/>
          </p:cNvSpPr>
          <p:nvPr>
            <p:ph type="title"/>
          </p:nvPr>
        </p:nvSpPr>
        <p:spPr>
          <a:xfrm>
            <a:off x="539750" y="5013325"/>
            <a:ext cx="4679950" cy="711200"/>
          </a:xfrm>
          <a:noFill/>
        </p:spPr>
        <p:txBody>
          <a:bodyPr/>
          <a:lstStyle/>
          <a:p>
            <a:pPr eaLnBrk="1" hangingPunct="1"/>
            <a:r>
              <a:rPr lang="zh-CN" altLang="en-US" sz="2800" b="1" smtClean="0">
                <a:ea typeface="黑体" pitchFamily="49" charset="-122"/>
              </a:rPr>
              <a:t>旧民主主义革命时期</a:t>
            </a:r>
          </a:p>
        </p:txBody>
      </p:sp>
      <p:sp>
        <p:nvSpPr>
          <p:cNvPr id="12295" name="Rectangle 13"/>
          <p:cNvSpPr>
            <a:spLocks noChangeArrowheads="1"/>
          </p:cNvSpPr>
          <p:nvPr/>
        </p:nvSpPr>
        <p:spPr bwMode="auto">
          <a:xfrm>
            <a:off x="0" y="6205538"/>
            <a:ext cx="1547813"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b="1" i="0">
                <a:solidFill>
                  <a:schemeClr val="tx2"/>
                </a:solidFill>
              </a:rPr>
              <a:t>1840</a:t>
            </a:r>
            <a:r>
              <a:rPr lang="zh-CN" altLang="en-US" sz="2800" b="1" i="0">
                <a:solidFill>
                  <a:schemeClr val="tx2"/>
                </a:solidFill>
              </a:rPr>
              <a:t>年</a:t>
            </a:r>
          </a:p>
        </p:txBody>
      </p:sp>
      <p:sp>
        <p:nvSpPr>
          <p:cNvPr id="12296" name="Rectangle 14"/>
          <p:cNvSpPr>
            <a:spLocks noChangeArrowheads="1"/>
          </p:cNvSpPr>
          <p:nvPr/>
        </p:nvSpPr>
        <p:spPr bwMode="auto">
          <a:xfrm>
            <a:off x="4284663" y="6205538"/>
            <a:ext cx="154781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b="1" i="0">
                <a:solidFill>
                  <a:schemeClr val="tx2"/>
                </a:solidFill>
              </a:rPr>
              <a:t>1919</a:t>
            </a:r>
            <a:r>
              <a:rPr lang="zh-CN" altLang="en-US" sz="2800" b="1" i="0">
                <a:solidFill>
                  <a:schemeClr val="tx2"/>
                </a:solidFill>
              </a:rPr>
              <a:t>年</a:t>
            </a:r>
          </a:p>
        </p:txBody>
      </p:sp>
      <p:sp>
        <p:nvSpPr>
          <p:cNvPr id="12297" name="AutoShape 15"/>
          <p:cNvSpPr>
            <a:spLocks noChangeArrowheads="1"/>
          </p:cNvSpPr>
          <p:nvPr/>
        </p:nvSpPr>
        <p:spPr bwMode="auto">
          <a:xfrm rot="5400000">
            <a:off x="5220494" y="4077494"/>
            <a:ext cx="1800225" cy="2087563"/>
          </a:xfrm>
          <a:prstGeom prst="bracketPair">
            <a:avLst>
              <a:gd name="adj" fmla="val 16667"/>
            </a:avLst>
          </a:prstGeom>
          <a:noFill/>
          <a:ln w="889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298" name="Rectangle 17"/>
          <p:cNvSpPr>
            <a:spLocks noChangeArrowheads="1"/>
          </p:cNvSpPr>
          <p:nvPr/>
        </p:nvSpPr>
        <p:spPr bwMode="auto">
          <a:xfrm>
            <a:off x="5076825" y="4724400"/>
            <a:ext cx="2160588"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i="0">
                <a:solidFill>
                  <a:schemeClr val="tx2"/>
                </a:solidFill>
                <a:ea typeface="黑体" pitchFamily="49" charset="-122"/>
              </a:rPr>
              <a:t>新民主主义革命时期</a:t>
            </a:r>
          </a:p>
        </p:txBody>
      </p:sp>
      <p:sp>
        <p:nvSpPr>
          <p:cNvPr id="12299" name="Rectangle 19"/>
          <p:cNvSpPr>
            <a:spLocks noChangeArrowheads="1"/>
          </p:cNvSpPr>
          <p:nvPr/>
        </p:nvSpPr>
        <p:spPr bwMode="auto">
          <a:xfrm>
            <a:off x="6300788" y="6205538"/>
            <a:ext cx="154781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b="1" i="0">
                <a:solidFill>
                  <a:schemeClr val="tx2"/>
                </a:solidFill>
              </a:rPr>
              <a:t>1949</a:t>
            </a:r>
            <a:r>
              <a:rPr lang="zh-CN" altLang="en-US" sz="2800" b="1" i="0">
                <a:solidFill>
                  <a:schemeClr val="tx2"/>
                </a:solidFill>
              </a:rPr>
              <a:t>年</a:t>
            </a:r>
          </a:p>
        </p:txBody>
      </p:sp>
      <p:sp>
        <p:nvSpPr>
          <p:cNvPr id="12300" name="Rectangle 20"/>
          <p:cNvSpPr>
            <a:spLocks noChangeArrowheads="1"/>
          </p:cNvSpPr>
          <p:nvPr/>
        </p:nvSpPr>
        <p:spPr bwMode="auto">
          <a:xfrm>
            <a:off x="7596188" y="6205538"/>
            <a:ext cx="154781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b="1" i="0">
                <a:solidFill>
                  <a:schemeClr val="tx2"/>
                </a:solidFill>
              </a:rPr>
              <a:t>  1956</a:t>
            </a:r>
            <a:r>
              <a:rPr lang="zh-CN" altLang="en-US" sz="2800" b="1" i="0">
                <a:solidFill>
                  <a:schemeClr val="tx2"/>
                </a:solidFill>
              </a:rPr>
              <a:t>年</a:t>
            </a:r>
          </a:p>
        </p:txBody>
      </p:sp>
      <p:sp>
        <p:nvSpPr>
          <p:cNvPr id="12301" name="AutoShape 21"/>
          <p:cNvSpPr>
            <a:spLocks noChangeArrowheads="1"/>
          </p:cNvSpPr>
          <p:nvPr/>
        </p:nvSpPr>
        <p:spPr bwMode="auto">
          <a:xfrm rot="5400000">
            <a:off x="7164387" y="4292601"/>
            <a:ext cx="1800225" cy="1657350"/>
          </a:xfrm>
          <a:prstGeom prst="bracketPair">
            <a:avLst>
              <a:gd name="adj" fmla="val 16667"/>
            </a:avLst>
          </a:prstGeom>
          <a:noFill/>
          <a:ln w="889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02" name="Rectangle 22"/>
          <p:cNvSpPr>
            <a:spLocks noChangeArrowheads="1"/>
          </p:cNvSpPr>
          <p:nvPr/>
        </p:nvSpPr>
        <p:spPr bwMode="auto">
          <a:xfrm>
            <a:off x="7092950" y="4508500"/>
            <a:ext cx="142875" cy="1490663"/>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2303" name="Rectangle 23"/>
          <p:cNvSpPr>
            <a:spLocks noChangeArrowheads="1"/>
          </p:cNvSpPr>
          <p:nvPr/>
        </p:nvSpPr>
        <p:spPr bwMode="auto">
          <a:xfrm>
            <a:off x="8820150" y="4437063"/>
            <a:ext cx="144463" cy="15621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2304" name="Rectangle 24"/>
          <p:cNvSpPr>
            <a:spLocks noChangeArrowheads="1"/>
          </p:cNvSpPr>
          <p:nvPr/>
        </p:nvSpPr>
        <p:spPr bwMode="auto">
          <a:xfrm>
            <a:off x="7235825" y="4724400"/>
            <a:ext cx="1655763"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i="0">
                <a:solidFill>
                  <a:schemeClr val="tx2"/>
                </a:solidFill>
                <a:ea typeface="黑体" pitchFamily="49" charset="-122"/>
              </a:rPr>
              <a:t>社会主义过渡时期</a:t>
            </a:r>
          </a:p>
        </p:txBody>
      </p:sp>
      <p:pic>
        <p:nvPicPr>
          <p:cNvPr id="12305" name="Picture 25" descr="1%2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700213"/>
            <a:ext cx="14954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6" name="Picture 26" descr="1%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1628775"/>
            <a:ext cx="15494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7" name="Picture 27" descr="1%20(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1628775"/>
            <a:ext cx="1608138"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6981" name="Text Box 5"/>
          <p:cNvSpPr txBox="1">
            <a:spLocks noChangeArrowheads="1"/>
          </p:cNvSpPr>
          <p:nvPr/>
        </p:nvSpPr>
        <p:spPr bwMode="auto">
          <a:xfrm>
            <a:off x="428625" y="1214438"/>
            <a:ext cx="8143875" cy="3108325"/>
          </a:xfrm>
          <a:prstGeom prst="rect">
            <a:avLst/>
          </a:prstGeom>
          <a:solidFill>
            <a:srgbClr val="800000"/>
          </a:solidFill>
          <a:ln w="9525">
            <a:solidFill>
              <a:srgbClr val="FFFF0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buFont typeface="Wingdings" pitchFamily="2" charset="2"/>
              <a:buNone/>
            </a:pPr>
            <a:r>
              <a:rPr lang="en-US" altLang="zh-CN" sz="2400" b="1" i="0">
                <a:solidFill>
                  <a:srgbClr val="0000FF"/>
                </a:solidFill>
                <a:latin typeface="楷体_GB2312" pitchFamily="49" charset="-122"/>
                <a:ea typeface="楷体_GB2312" pitchFamily="49" charset="-122"/>
              </a:rPr>
              <a:t>  </a:t>
            </a:r>
            <a:r>
              <a:rPr lang="en-US" altLang="zh-CN" sz="2800" b="1" i="0">
                <a:solidFill>
                  <a:schemeClr val="bg1"/>
                </a:solidFill>
                <a:latin typeface="楷体_GB2312" pitchFamily="49" charset="-122"/>
                <a:ea typeface="楷体_GB2312" pitchFamily="49" charset="-122"/>
              </a:rPr>
              <a:t>3</a:t>
            </a:r>
            <a:r>
              <a:rPr lang="zh-CN" altLang="en-US" sz="2800" b="1" i="0">
                <a:solidFill>
                  <a:schemeClr val="bg1"/>
                </a:solidFill>
                <a:latin typeface="楷体_GB2312" pitchFamily="49" charset="-122"/>
                <a:ea typeface="楷体_GB2312" pitchFamily="49" charset="-122"/>
              </a:rPr>
              <a:t>、社会主义制度的确立，使广大劳动人民真正成为国家的主人和社会生产资料的主人。人民民主专政国家政权的巩固，人民代表大会制度这一根本政治制度、中国共产党领导的多党合作和政治协商制度、民族区域自治制度这些基本政治制度的确立，为中国人民在社会主义道路上实现中华民族伟大复兴提供了根本的政治保证。</a:t>
            </a:r>
          </a:p>
        </p:txBody>
      </p:sp>
      <p:pic>
        <p:nvPicPr>
          <p:cNvPr id="81923" name="Picture 8" descr="_084414025_2"/>
          <p:cNvPicPr>
            <a:picLocks noChangeAspect="1" noChangeArrowheads="1"/>
          </p:cNvPicPr>
          <p:nvPr/>
        </p:nvPicPr>
        <p:blipFill>
          <a:blip r:embed="rId3">
            <a:extLst>
              <a:ext uri="{28A0092B-C50C-407E-A947-70E740481C1C}">
                <a14:useLocalDpi xmlns:a14="http://schemas.microsoft.com/office/drawing/2010/main" val="0"/>
              </a:ext>
            </a:extLst>
          </a:blip>
          <a:srcRect t="6473"/>
          <a:stretch>
            <a:fillRect/>
          </a:stretch>
        </p:blipFill>
        <p:spPr bwMode="auto">
          <a:xfrm>
            <a:off x="5500688" y="4429125"/>
            <a:ext cx="3071812"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6" descr="c:\users\lenovo\appdata\roaming\360se6\User Data\temp\t01b4494cd0f6cf77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429125"/>
            <a:ext cx="45720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6982" name="Text Box 6"/>
          <p:cNvSpPr txBox="1">
            <a:spLocks noChangeArrowheads="1"/>
          </p:cNvSpPr>
          <p:nvPr/>
        </p:nvSpPr>
        <p:spPr bwMode="auto">
          <a:xfrm>
            <a:off x="357188" y="1214438"/>
            <a:ext cx="8143875" cy="3046412"/>
          </a:xfrm>
          <a:prstGeom prst="rect">
            <a:avLst/>
          </a:prstGeom>
          <a:solidFill>
            <a:srgbClr val="003300"/>
          </a:solidFill>
          <a:ln w="9525">
            <a:solidFill>
              <a:srgbClr val="FFFF00"/>
            </a:solidFill>
            <a:miter lim="800000"/>
            <a:headEnd/>
            <a:tailEnd/>
          </a:ln>
        </p:spPr>
        <p:txBody>
          <a:bodyPr>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buFont typeface="Wingdings" pitchFamily="2" charset="2"/>
              <a:buNone/>
            </a:pPr>
            <a:r>
              <a:rPr lang="en-US" altLang="zh-CN" sz="2600" b="1" i="0">
                <a:solidFill>
                  <a:srgbClr val="0000FF"/>
                </a:solidFill>
                <a:latin typeface="楷体_GB2312" pitchFamily="49" charset="-122"/>
                <a:ea typeface="楷体_GB2312" pitchFamily="49" charset="-122"/>
              </a:rPr>
              <a:t>  </a:t>
            </a:r>
            <a:r>
              <a:rPr lang="en-US" altLang="zh-CN" sz="3200" b="1" i="0">
                <a:solidFill>
                  <a:schemeClr val="bg1"/>
                </a:solidFill>
                <a:latin typeface="楷体_GB2312" pitchFamily="49" charset="-122"/>
                <a:ea typeface="楷体_GB2312" pitchFamily="49" charset="-122"/>
              </a:rPr>
              <a:t>4</a:t>
            </a:r>
            <a:r>
              <a:rPr lang="zh-CN" altLang="en-US" sz="3200" b="1" i="0">
                <a:solidFill>
                  <a:schemeClr val="bg1"/>
                </a:solidFill>
                <a:latin typeface="楷体_GB2312" pitchFamily="49" charset="-122"/>
                <a:ea typeface="楷体_GB2312" pitchFamily="49" charset="-122"/>
              </a:rPr>
              <a:t>、中国社会主义基本制度的确立，使占世界人口</a:t>
            </a:r>
            <a:r>
              <a:rPr lang="en-US" altLang="zh-CN" sz="3200" b="1" i="0">
                <a:solidFill>
                  <a:schemeClr val="bg1"/>
                </a:solidFill>
                <a:latin typeface="楷体_GB2312" pitchFamily="49" charset="-122"/>
                <a:ea typeface="楷体_GB2312" pitchFamily="49" charset="-122"/>
              </a:rPr>
              <a:t>1/4</a:t>
            </a:r>
            <a:r>
              <a:rPr lang="zh-CN" altLang="en-US" sz="3200" b="1" i="0">
                <a:solidFill>
                  <a:schemeClr val="bg1"/>
                </a:solidFill>
                <a:latin typeface="楷体_GB2312" pitchFamily="49" charset="-122"/>
                <a:ea typeface="楷体_GB2312" pitchFamily="49" charset="-122"/>
              </a:rPr>
              <a:t>的东方大国进入了社会主义社会，这是世界社会主义发展史上又一个历史性的伟大胜利。它进一步改变了世界政治经济格局，增强了社会主义的力量，对维护世界和平产生了积极影响。</a:t>
            </a:r>
          </a:p>
        </p:txBody>
      </p:sp>
      <p:pic>
        <p:nvPicPr>
          <p:cNvPr id="82947" name="Picture 2" descr="c:\users\lenovo\appdata\roaming\360se6\User Data\temp\t01909a756168a099f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4357688"/>
            <a:ext cx="81438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26982"/>
                                        </p:tgtEl>
                                        <p:attrNameLst>
                                          <p:attrName>style.visibility</p:attrName>
                                        </p:attrNameLst>
                                      </p:cBhvr>
                                      <p:to>
                                        <p:strVal val="visible"/>
                                      </p:to>
                                    </p:set>
                                    <p:animEffect transition="in" filter="plus(in)">
                                      <p:cBhvr>
                                        <p:cTn id="7" dur="1000"/>
                                        <p:tgtEl>
                                          <p:spTgt spid="126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6982" name="Text Box 6"/>
          <p:cNvSpPr txBox="1">
            <a:spLocks noChangeArrowheads="1"/>
          </p:cNvSpPr>
          <p:nvPr/>
        </p:nvSpPr>
        <p:spPr bwMode="auto">
          <a:xfrm>
            <a:off x="285750" y="1143000"/>
            <a:ext cx="8534722" cy="4032250"/>
          </a:xfrm>
          <a:prstGeom prst="rect">
            <a:avLst/>
          </a:prstGeom>
          <a:solidFill>
            <a:srgbClr val="0033CC"/>
          </a:solidFill>
          <a:ln w="9525">
            <a:solidFill>
              <a:srgbClr val="FFFF00"/>
            </a:solidFill>
            <a:miter lim="800000"/>
            <a:headEnd/>
            <a:tailEnd/>
          </a:ln>
        </p:spPr>
        <p:txBody>
          <a:bodyPr wrap="square">
            <a:spAutoFit/>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eaLnBrk="0" fontAlgn="base" hangingPunct="0">
              <a:spcBef>
                <a:spcPct val="0"/>
              </a:spcBef>
              <a:spcAft>
                <a:spcPct val="0"/>
              </a:spcAft>
              <a:defRPr i="1">
                <a:solidFill>
                  <a:schemeClr val="tx1"/>
                </a:solidFill>
                <a:latin typeface="Arial" charset="0"/>
                <a:ea typeface="宋体" charset="-122"/>
              </a:defRPr>
            </a:lvl6pPr>
            <a:lvl7pPr marL="2971800" indent="-228600" eaLnBrk="0" fontAlgn="base" hangingPunct="0">
              <a:spcBef>
                <a:spcPct val="0"/>
              </a:spcBef>
              <a:spcAft>
                <a:spcPct val="0"/>
              </a:spcAft>
              <a:defRPr i="1">
                <a:solidFill>
                  <a:schemeClr val="tx1"/>
                </a:solidFill>
                <a:latin typeface="Arial" charset="0"/>
                <a:ea typeface="宋体" charset="-122"/>
              </a:defRPr>
            </a:lvl7pPr>
            <a:lvl8pPr marL="3429000" indent="-228600" eaLnBrk="0" fontAlgn="base" hangingPunct="0">
              <a:spcBef>
                <a:spcPct val="0"/>
              </a:spcBef>
              <a:spcAft>
                <a:spcPct val="0"/>
              </a:spcAft>
              <a:defRPr i="1">
                <a:solidFill>
                  <a:schemeClr val="tx1"/>
                </a:solidFill>
                <a:latin typeface="Arial" charset="0"/>
                <a:ea typeface="宋体" charset="-122"/>
              </a:defRPr>
            </a:lvl8pPr>
            <a:lvl9pPr marL="3886200" indent="-228600" eaLnBrk="0" fontAlgn="base" hangingPunct="0">
              <a:spcBef>
                <a:spcPct val="0"/>
              </a:spcBef>
              <a:spcAft>
                <a:spcPct val="0"/>
              </a:spcAft>
              <a:defRPr i="1">
                <a:solidFill>
                  <a:schemeClr val="tx1"/>
                </a:solidFill>
                <a:latin typeface="Arial" charset="0"/>
                <a:ea typeface="宋体" charset="-122"/>
              </a:defRPr>
            </a:lvl9pPr>
          </a:lstStyle>
          <a:p>
            <a:pPr eaLnBrk="1" hangingPunct="1">
              <a:spcBef>
                <a:spcPct val="50000"/>
              </a:spcBef>
              <a:buFont typeface="Wingdings" pitchFamily="2" charset="2"/>
              <a:buNone/>
            </a:pPr>
            <a:r>
              <a:rPr lang="en-US" altLang="zh-CN" sz="2600" b="1" i="0">
                <a:solidFill>
                  <a:srgbClr val="0000FF"/>
                </a:solidFill>
                <a:latin typeface="楷体_GB2312" pitchFamily="49" charset="-122"/>
                <a:ea typeface="楷体_GB2312" pitchFamily="49" charset="-122"/>
              </a:rPr>
              <a:t>  </a:t>
            </a:r>
            <a:r>
              <a:rPr lang="en-US" altLang="zh-CN" sz="3200" b="1" i="0">
                <a:solidFill>
                  <a:schemeClr val="bg1"/>
                </a:solidFill>
                <a:latin typeface="楷体_GB2312" pitchFamily="49" charset="-122"/>
                <a:ea typeface="楷体_GB2312" pitchFamily="49" charset="-122"/>
              </a:rPr>
              <a:t>5</a:t>
            </a:r>
            <a:r>
              <a:rPr lang="zh-CN" altLang="en-US" sz="3200" b="1" i="0">
                <a:solidFill>
                  <a:schemeClr val="bg1"/>
                </a:solidFill>
                <a:latin typeface="楷体_GB2312" pitchFamily="49" charset="-122"/>
                <a:ea typeface="楷体_GB2312" pitchFamily="49" charset="-122"/>
              </a:rPr>
              <a:t>、社会主义基本制度的确立，是以毛泽东为主要代表的中国共产党人对一个脱胎于半殖民地半封建的东方大国如何进行社会主义革命问题的系统回答和正确解决，是马克思列宁主义关于社会主义革命理论在中国的正确运用和创造性发展的结果。它不仅再次证明了马克思列宁主义的真理性，而且以其独创性的理论原则和经验总结丰富和发展了科学社会主义理论。</a:t>
            </a:r>
          </a:p>
        </p:txBody>
      </p:sp>
      <p:pic>
        <p:nvPicPr>
          <p:cNvPr id="83971" name="Picture 2" descr="c:\users\lenovo\appdata\roaming\360se6\User Data\temp\t01aebffce4437adb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214938"/>
            <a:ext cx="28575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4" descr="c:\users\lenovo\appdata\roaming\360se6\User Data\temp\t01d0aa75871e8795a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5214938"/>
            <a:ext cx="17049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26982"/>
                                        </p:tgtEl>
                                        <p:attrNameLst>
                                          <p:attrName>style.visibility</p:attrName>
                                        </p:attrNameLst>
                                      </p:cBhvr>
                                      <p:to>
                                        <p:strVal val="visible"/>
                                      </p:to>
                                    </p:set>
                                    <p:animEffect transition="in" filter="plus(in)">
                                      <p:cBhvr>
                                        <p:cTn id="7" dur="1000"/>
                                        <p:tgtEl>
                                          <p:spTgt spid="126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AutoShape 2"/>
          <p:cNvSpPr>
            <a:spLocks noChangeArrowheads="1"/>
          </p:cNvSpPr>
          <p:nvPr/>
        </p:nvSpPr>
        <p:spPr bwMode="auto">
          <a:xfrm>
            <a:off x="179512" y="188640"/>
            <a:ext cx="8784976" cy="6669360"/>
          </a:xfrm>
          <a:prstGeom prst="horizontalScroll">
            <a:avLst>
              <a:gd name="adj" fmla="val 12500"/>
            </a:avLst>
          </a:prstGeom>
          <a:solidFill>
            <a:srgbClr val="800000"/>
          </a:solidFill>
          <a:ln w="28575">
            <a:solidFill>
              <a:schemeClr val="bg1"/>
            </a:solidFill>
            <a:round/>
            <a:headEnd/>
            <a:tailEnd/>
          </a:ln>
        </p:spPr>
        <p:txBody>
          <a:bodyPr wrap="none" anchor="ctr"/>
          <a:lstStyle/>
          <a:p>
            <a:pPr algn="ctr"/>
            <a:endParaRPr lang="zh-CN" altLang="zh-CN" sz="2400" b="1" i="0">
              <a:latin typeface="Times New Roman" pitchFamily="18" charset="0"/>
            </a:endParaRPr>
          </a:p>
        </p:txBody>
      </p:sp>
      <p:sp>
        <p:nvSpPr>
          <p:cNvPr id="84995" name="Rectangle 3" descr="5%"/>
          <p:cNvSpPr>
            <a:spLocks noGrp="1" noChangeArrowheads="1"/>
          </p:cNvSpPr>
          <p:nvPr>
            <p:ph type="body" idx="1"/>
          </p:nvPr>
        </p:nvSpPr>
        <p:spPr>
          <a:xfrm>
            <a:off x="1042988" y="1183060"/>
            <a:ext cx="7705476" cy="4766220"/>
          </a:xfrm>
          <a:pattFill prst="pct5">
            <a:fgClr>
              <a:schemeClr val="accent1"/>
            </a:fgClr>
            <a:bgClr>
              <a:schemeClr val="bg1"/>
            </a:bgClr>
          </a:pattFill>
        </p:spPr>
        <p:txBody>
          <a:bodyPr/>
          <a:lstStyle/>
          <a:p>
            <a:pPr eaLnBrk="1" hangingPunct="1">
              <a:lnSpc>
                <a:spcPct val="120000"/>
              </a:lnSpc>
              <a:spcBef>
                <a:spcPct val="0"/>
              </a:spcBef>
            </a:pPr>
            <a:r>
              <a:rPr kumimoji="1" lang="zh-CN" altLang="en-US" sz="2000" b="1" dirty="0">
                <a:solidFill>
                  <a:schemeClr val="accent2"/>
                </a:solidFill>
                <a:ea typeface="黑体" pitchFamily="49" charset="-122"/>
              </a:rPr>
              <a:t>中华人民共和国成立后，我国开始了从新民主主义到社会主义的转变。这一时期中国社会的性质是新民主主义社会。新民主主义社会是一个过渡性的社会，通过社会主义改造转变到社会主义社会是历史发展的必然。</a:t>
            </a:r>
          </a:p>
          <a:p>
            <a:pPr eaLnBrk="1" hangingPunct="1">
              <a:lnSpc>
                <a:spcPct val="120000"/>
              </a:lnSpc>
              <a:spcBef>
                <a:spcPct val="0"/>
              </a:spcBef>
            </a:pPr>
            <a:r>
              <a:rPr kumimoji="1" lang="zh-CN" altLang="en-US" sz="2000" b="1" dirty="0">
                <a:solidFill>
                  <a:schemeClr val="accent2"/>
                </a:solidFill>
                <a:ea typeface="黑体" pitchFamily="49" charset="-122"/>
              </a:rPr>
              <a:t>党根据马克思列宁主义基本原理，结合我国具体实际，创造性地开辟了一条适合中国特点的社会主义改造道路，成功地完成了生产资料私有制的社会主义改造，实现了中国历史上最深刻最伟大的社会变革，积累了宝贵的历史经验。</a:t>
            </a:r>
          </a:p>
          <a:p>
            <a:pPr eaLnBrk="1" hangingPunct="1">
              <a:lnSpc>
                <a:spcPct val="120000"/>
              </a:lnSpc>
              <a:spcBef>
                <a:spcPct val="0"/>
              </a:spcBef>
            </a:pPr>
            <a:r>
              <a:rPr kumimoji="1" lang="zh-CN" altLang="en-US" sz="2000" b="1" dirty="0">
                <a:solidFill>
                  <a:schemeClr val="accent2"/>
                </a:solidFill>
                <a:ea typeface="黑体" pitchFamily="49" charset="-122"/>
              </a:rPr>
              <a:t>中华人民共和国的成立和社会主义基本制度的确立，是</a:t>
            </a:r>
            <a:r>
              <a:rPr kumimoji="1" lang="en-US" altLang="zh-CN" sz="2000" b="1" dirty="0">
                <a:solidFill>
                  <a:schemeClr val="accent2"/>
                </a:solidFill>
                <a:ea typeface="黑体" pitchFamily="49" charset="-122"/>
              </a:rPr>
              <a:t>20</a:t>
            </a:r>
            <a:r>
              <a:rPr kumimoji="1" lang="zh-CN" altLang="en-US" sz="2000" b="1" dirty="0">
                <a:solidFill>
                  <a:schemeClr val="accent2"/>
                </a:solidFill>
                <a:ea typeface="黑体" pitchFamily="49" charset="-122"/>
              </a:rPr>
              <a:t>世纪中国一次划时代的历史巨变，也是世界社会主义发展史上又一个历史性的伟大胜利，为当代中国一切发展进步奠定了根本的政治前提和制度基础，实现了中华民族由近代不断衰落到根本扭转命运、持续走向繁荣富强的伟大飞跃。</a:t>
            </a:r>
          </a:p>
        </p:txBody>
      </p:sp>
      <p:sp>
        <p:nvSpPr>
          <p:cNvPr id="84996" name="WordArt 4"/>
          <p:cNvSpPr>
            <a:spLocks noChangeArrowheads="1" noChangeShapeType="1" noTextEdit="1"/>
          </p:cNvSpPr>
          <p:nvPr/>
        </p:nvSpPr>
        <p:spPr bwMode="auto">
          <a:xfrm>
            <a:off x="3491880" y="404664"/>
            <a:ext cx="1654175" cy="503262"/>
          </a:xfrm>
          <a:prstGeom prst="rect">
            <a:avLst/>
          </a:prstGeom>
          <a:effectLst/>
        </p:spPr>
        <p:txBody>
          <a:bodyPr wrap="none" fromWordArt="1">
            <a:prstTxWarp prst="textPlain">
              <a:avLst>
                <a:gd name="adj" fmla="val 50000"/>
              </a:avLst>
            </a:prstTxWarp>
          </a:bodyPr>
          <a:lstStyle/>
          <a:p>
            <a:pPr algn="ctr"/>
            <a:r>
              <a:rPr lang="zh-CN" altLang="en-US" sz="3600" b="1" kern="10" dirty="0" smtClean="0">
                <a:ln w="9525">
                  <a:solidFill>
                    <a:srgbClr val="FFFF00"/>
                  </a:solidFill>
                  <a:round/>
                  <a:headEnd/>
                  <a:tailEnd/>
                </a:ln>
                <a:solidFill>
                  <a:srgbClr val="FF0000"/>
                </a:solidFill>
                <a:effectLst>
                  <a:outerShdw dist="563972" dir="14049741" sx="125000" sy="125000" algn="tl" rotWithShape="0">
                    <a:srgbClr val="C7DFD3">
                      <a:alpha val="79999"/>
                    </a:srgbClr>
                  </a:outerShdw>
                </a:effectLst>
                <a:latin typeface="华文琥珀" pitchFamily="2" charset="-122"/>
                <a:ea typeface="华文琥珀" pitchFamily="2" charset="-122"/>
              </a:rPr>
              <a:t>本章小结</a:t>
            </a:r>
            <a:endParaRPr lang="zh-CN" altLang="en-US" sz="3600" b="1" kern="10" dirty="0">
              <a:ln w="9525">
                <a:solidFill>
                  <a:srgbClr val="FFFF00"/>
                </a:solidFill>
                <a:round/>
                <a:headEnd/>
                <a:tailEnd/>
              </a:ln>
              <a:solidFill>
                <a:srgbClr val="FF0000"/>
              </a:solidFill>
              <a:effectLst>
                <a:outerShdw dist="563972" dir="14049741" sx="125000" sy="125000" algn="tl" rotWithShape="0">
                  <a:srgbClr val="C7DFD3">
                    <a:alpha val="79999"/>
                  </a:srgbClr>
                </a:outerShdw>
              </a:effectLst>
              <a:latin typeface="华文琥珀" pitchFamily="2" charset="-122"/>
              <a:ea typeface="华文琥珀" pitchFamily="2" charset="-122"/>
            </a:endParaRPr>
          </a:p>
        </p:txBody>
      </p:sp>
      <p:pic>
        <p:nvPicPr>
          <p:cNvPr id="84997" name="Picture 5" descr="2009042412404617"/>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V="1">
            <a:off x="1042988" y="6165850"/>
            <a:ext cx="756126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6" descr="368od"/>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45342" y="1268760"/>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7" descr="368od"/>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91646" y="2636912"/>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Picture 8" descr="368od"/>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91645" y="4149080"/>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571500" y="2143125"/>
            <a:ext cx="8135938" cy="3940175"/>
          </a:xfrm>
          <a:prstGeom prst="rect">
            <a:avLst/>
          </a:prstGeom>
          <a:solidFill>
            <a:schemeClr val="bg1"/>
          </a:solidFill>
          <a:ln w="38100">
            <a:solidFill>
              <a:srgbClr val="FFFF00"/>
            </a:solidFill>
            <a:miter lim="800000"/>
            <a:headEnd/>
            <a:tailEnd/>
          </a:ln>
        </p:spPr>
        <p:txBody>
          <a:bodyPr>
            <a:spAutoFit/>
          </a:bodyPr>
          <a:lstStyle/>
          <a:p>
            <a:pPr indent="-82550">
              <a:lnSpc>
                <a:spcPct val="120000"/>
              </a:lnSpc>
            </a:pPr>
            <a:r>
              <a:rPr kumimoji="1" lang="en-US" altLang="zh-CN" sz="2600" b="1" i="0">
                <a:solidFill>
                  <a:srgbClr val="990000"/>
                </a:solidFill>
                <a:latin typeface="华文细黑" pitchFamily="2" charset="-122"/>
                <a:ea typeface="华文细黑" pitchFamily="2" charset="-122"/>
              </a:rPr>
              <a:t>  </a:t>
            </a:r>
            <a:r>
              <a:rPr kumimoji="1" lang="en-US" altLang="zh-CN" sz="2600" b="1" i="0">
                <a:latin typeface="华文细黑" pitchFamily="2" charset="-122"/>
                <a:ea typeface="华文细黑" pitchFamily="2" charset="-122"/>
              </a:rPr>
              <a:t>1</a:t>
            </a:r>
            <a:r>
              <a:rPr kumimoji="1" lang="zh-CN" altLang="en-US" sz="2600" b="1" i="0">
                <a:latin typeface="华文细黑" pitchFamily="2" charset="-122"/>
                <a:ea typeface="华文细黑" pitchFamily="2" charset="-122"/>
              </a:rPr>
              <a:t>．毛泽东</a:t>
            </a:r>
            <a:r>
              <a:rPr kumimoji="1" lang="en-US" altLang="zh-CN" sz="2600" b="1" i="0">
                <a:latin typeface="华文细黑" pitchFamily="2" charset="-122"/>
                <a:ea typeface="华文细黑" pitchFamily="2" charset="-122"/>
              </a:rPr>
              <a:t>:《</a:t>
            </a:r>
            <a:r>
              <a:rPr kumimoji="1" lang="zh-CN" altLang="en-US" sz="2600" b="1" i="0">
                <a:latin typeface="华文细黑" pitchFamily="2" charset="-122"/>
                <a:ea typeface="华文细黑" pitchFamily="2" charset="-122"/>
              </a:rPr>
              <a:t>在中国共产党第七届中央委员会第二次全体会议上的报告</a:t>
            </a:r>
            <a:r>
              <a:rPr kumimoji="1" lang="en-US" altLang="zh-CN" sz="2600" b="1" i="0">
                <a:latin typeface="华文细黑" pitchFamily="2" charset="-122"/>
                <a:ea typeface="华文细黑" pitchFamily="2" charset="-122"/>
              </a:rPr>
              <a:t>》</a:t>
            </a:r>
          </a:p>
          <a:p>
            <a:pPr indent="-82550">
              <a:lnSpc>
                <a:spcPct val="120000"/>
              </a:lnSpc>
            </a:pPr>
            <a:r>
              <a:rPr kumimoji="1" lang="en-US" altLang="zh-CN" sz="2600" b="1" i="0">
                <a:latin typeface="华文细黑" pitchFamily="2" charset="-122"/>
                <a:ea typeface="华文细黑" pitchFamily="2" charset="-122"/>
              </a:rPr>
              <a:t>  2</a:t>
            </a:r>
            <a:r>
              <a:rPr kumimoji="1" lang="zh-CN" altLang="en-US" sz="2600" b="1" i="0">
                <a:latin typeface="华文细黑" pitchFamily="2" charset="-122"/>
                <a:ea typeface="华文细黑" pitchFamily="2" charset="-122"/>
              </a:rPr>
              <a:t>．毛泽东</a:t>
            </a:r>
            <a:r>
              <a:rPr kumimoji="1" lang="en-US" altLang="zh-CN" sz="2600" b="1" i="0">
                <a:latin typeface="华文细黑" pitchFamily="2" charset="-122"/>
                <a:ea typeface="华文细黑" pitchFamily="2" charset="-122"/>
              </a:rPr>
              <a:t>:《</a:t>
            </a:r>
            <a:r>
              <a:rPr kumimoji="1" lang="zh-CN" altLang="en-US" sz="2600" b="1" i="0">
                <a:latin typeface="华文细黑" pitchFamily="2" charset="-122"/>
                <a:ea typeface="华文细黑" pitchFamily="2" charset="-122"/>
              </a:rPr>
              <a:t>革命的转变和党在过渡时期的总路线</a:t>
            </a:r>
            <a:r>
              <a:rPr kumimoji="1" lang="en-US" altLang="zh-CN" sz="2600" b="1" i="0">
                <a:latin typeface="华文细黑" pitchFamily="2" charset="-122"/>
                <a:ea typeface="华文细黑" pitchFamily="2" charset="-122"/>
              </a:rPr>
              <a:t>》</a:t>
            </a:r>
          </a:p>
          <a:p>
            <a:pPr indent="-82550">
              <a:lnSpc>
                <a:spcPct val="120000"/>
              </a:lnSpc>
            </a:pPr>
            <a:r>
              <a:rPr kumimoji="1" lang="en-US" altLang="zh-CN" sz="2600" b="1" i="0">
                <a:latin typeface="华文细黑" pitchFamily="2" charset="-122"/>
                <a:ea typeface="华文细黑" pitchFamily="2" charset="-122"/>
              </a:rPr>
              <a:t>  3</a:t>
            </a:r>
            <a:r>
              <a:rPr kumimoji="1" lang="zh-CN" altLang="en-US" sz="2600" b="1" i="0">
                <a:latin typeface="华文细黑" pitchFamily="2" charset="-122"/>
                <a:ea typeface="华文细黑" pitchFamily="2" charset="-122"/>
              </a:rPr>
              <a:t>．毛泽东</a:t>
            </a:r>
            <a:r>
              <a:rPr kumimoji="1" lang="en-US" altLang="zh-CN" sz="2600" b="1" i="0">
                <a:latin typeface="华文细黑" pitchFamily="2" charset="-122"/>
                <a:ea typeface="华文细黑" pitchFamily="2" charset="-122"/>
              </a:rPr>
              <a:t>:《</a:t>
            </a:r>
            <a:r>
              <a:rPr kumimoji="1" lang="zh-CN" altLang="en-US" sz="2600" b="1" i="0">
                <a:latin typeface="华文细黑" pitchFamily="2" charset="-122"/>
                <a:ea typeface="华文细黑" pitchFamily="2" charset="-122"/>
              </a:rPr>
              <a:t>关于农业互助合作的两次谈话</a:t>
            </a:r>
            <a:r>
              <a:rPr kumimoji="1" lang="en-US" altLang="zh-CN" sz="2600" b="1" i="0">
                <a:latin typeface="华文细黑" pitchFamily="2" charset="-122"/>
                <a:ea typeface="华文细黑" pitchFamily="2" charset="-122"/>
              </a:rPr>
              <a:t>》</a:t>
            </a:r>
          </a:p>
          <a:p>
            <a:pPr indent="-82550">
              <a:lnSpc>
                <a:spcPct val="120000"/>
              </a:lnSpc>
            </a:pPr>
            <a:r>
              <a:rPr kumimoji="1" lang="en-US" altLang="zh-CN" sz="2600" b="1" i="0">
                <a:latin typeface="华文细黑" pitchFamily="2" charset="-122"/>
                <a:ea typeface="华文细黑" pitchFamily="2" charset="-122"/>
              </a:rPr>
              <a:t>  4</a:t>
            </a:r>
            <a:r>
              <a:rPr kumimoji="1" lang="zh-CN" altLang="en-US" sz="2600" b="1" i="0">
                <a:latin typeface="华文细黑" pitchFamily="2" charset="-122"/>
                <a:ea typeface="华文细黑" pitchFamily="2" charset="-122"/>
              </a:rPr>
              <a:t>．毛泽东</a:t>
            </a:r>
            <a:r>
              <a:rPr kumimoji="1" lang="en-US" altLang="zh-CN" sz="2600" b="1" i="0">
                <a:latin typeface="华文细黑" pitchFamily="2" charset="-122"/>
                <a:ea typeface="华文细黑" pitchFamily="2" charset="-122"/>
              </a:rPr>
              <a:t>:《</a:t>
            </a:r>
            <a:r>
              <a:rPr kumimoji="1" lang="zh-CN" altLang="en-US" sz="2600" b="1" i="0">
                <a:latin typeface="华文细黑" pitchFamily="2" charset="-122"/>
                <a:ea typeface="华文细黑" pitchFamily="2" charset="-122"/>
              </a:rPr>
              <a:t>关于国家资本主义经济</a:t>
            </a:r>
            <a:r>
              <a:rPr kumimoji="1" lang="en-US" altLang="zh-CN" sz="2600" b="1" i="0">
                <a:latin typeface="华文细黑" pitchFamily="2" charset="-122"/>
                <a:ea typeface="华文细黑" pitchFamily="2" charset="-122"/>
              </a:rPr>
              <a:t>》</a:t>
            </a:r>
          </a:p>
          <a:p>
            <a:pPr indent="-82550">
              <a:lnSpc>
                <a:spcPct val="120000"/>
              </a:lnSpc>
            </a:pPr>
            <a:r>
              <a:rPr kumimoji="1" lang="en-US" altLang="zh-CN" sz="2600" b="1" i="0">
                <a:latin typeface="华文细黑" pitchFamily="2" charset="-122"/>
                <a:ea typeface="华文细黑" pitchFamily="2" charset="-122"/>
              </a:rPr>
              <a:t>  5</a:t>
            </a:r>
            <a:r>
              <a:rPr kumimoji="1" lang="zh-CN" altLang="en-US" sz="2600" b="1" i="0">
                <a:latin typeface="华文细黑" pitchFamily="2" charset="-122"/>
                <a:ea typeface="华文细黑" pitchFamily="2" charset="-122"/>
              </a:rPr>
              <a:t>．</a:t>
            </a:r>
            <a:r>
              <a:rPr kumimoji="1" lang="en-US" altLang="zh-CN" sz="2600" b="1" i="0">
                <a:latin typeface="华文细黑" pitchFamily="2" charset="-122"/>
                <a:ea typeface="华文细黑" pitchFamily="2" charset="-122"/>
              </a:rPr>
              <a:t>《</a:t>
            </a:r>
            <a:r>
              <a:rPr kumimoji="1" lang="zh-CN" altLang="en-US" sz="2600" b="1" i="0">
                <a:latin typeface="华文细黑" pitchFamily="2" charset="-122"/>
                <a:ea typeface="华文细黑" pitchFamily="2" charset="-122"/>
              </a:rPr>
              <a:t>为动员一切力量把我国建设成为一个伟大的社会主义国家而斗争</a:t>
            </a:r>
            <a:r>
              <a:rPr kumimoji="1" lang="en-US" altLang="zh-CN" sz="2600" b="1" i="0">
                <a:latin typeface="华文细黑" pitchFamily="2" charset="-122"/>
                <a:ea typeface="华文细黑" pitchFamily="2" charset="-122"/>
              </a:rPr>
              <a:t>——</a:t>
            </a:r>
            <a:r>
              <a:rPr kumimoji="1" lang="zh-CN" altLang="en-US" sz="2600" b="1" i="0">
                <a:latin typeface="华文细黑" pitchFamily="2" charset="-122"/>
                <a:ea typeface="华文细黑" pitchFamily="2" charset="-122"/>
              </a:rPr>
              <a:t>关于党在过渡时期总路线的学习和宣传提纲</a:t>
            </a:r>
            <a:r>
              <a:rPr kumimoji="1" lang="en-US" altLang="zh-CN" sz="2600" b="1" i="0">
                <a:latin typeface="华文细黑" pitchFamily="2" charset="-122"/>
                <a:ea typeface="华文细黑" pitchFamily="2" charset="-122"/>
              </a:rPr>
              <a:t>》</a:t>
            </a:r>
          </a:p>
        </p:txBody>
      </p:sp>
      <p:sp>
        <p:nvSpPr>
          <p:cNvPr id="4" name="Rectangle 5"/>
          <p:cNvSpPr>
            <a:spLocks noChangeArrowheads="1"/>
          </p:cNvSpPr>
          <p:nvPr/>
        </p:nvSpPr>
        <p:spPr bwMode="auto">
          <a:xfrm>
            <a:off x="571500" y="1285875"/>
            <a:ext cx="2857500" cy="584200"/>
          </a:xfrm>
          <a:prstGeom prst="rect">
            <a:avLst/>
          </a:prstGeom>
          <a:solidFill>
            <a:srgbClr val="99FFCC"/>
          </a:solidFill>
          <a:ln w="38100">
            <a:solidFill>
              <a:schemeClr val="accent1"/>
            </a:solidFill>
            <a:miter lim="800000"/>
            <a:headEnd/>
            <a:tailEnd/>
          </a:ln>
        </p:spPr>
        <p:txBody>
          <a:bodyPr>
            <a:spAutoFit/>
          </a:bodyPr>
          <a:lstStyle/>
          <a:p>
            <a:r>
              <a:rPr kumimoji="1" lang="zh-CN" altLang="en-US" sz="3200" b="1" i="0">
                <a:solidFill>
                  <a:srgbClr val="FF3300"/>
                </a:solidFill>
                <a:latin typeface="黑体" pitchFamily="49" charset="-122"/>
                <a:ea typeface="黑体" pitchFamily="49" charset="-122"/>
              </a:rPr>
              <a:t>推荐阅读书目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checkerboard(across)">
                                      <p:cBhvr>
                                        <p:cTn id="7" dur="500"/>
                                        <p:tgtEl>
                                          <p:spTgt spid="105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3850" y="1196975"/>
            <a:ext cx="8362950" cy="738188"/>
          </a:xfrm>
          <a:solidFill>
            <a:schemeClr val="bg1"/>
          </a:solidFill>
        </p:spPr>
        <p:txBody>
          <a:bodyPr/>
          <a:lstStyle/>
          <a:p>
            <a:pPr eaLnBrk="1" hangingPunct="1"/>
            <a:r>
              <a:rPr lang="zh-CN" altLang="en-US" sz="3600" b="1" smtClean="0">
                <a:solidFill>
                  <a:srgbClr val="990000"/>
                </a:solidFill>
                <a:ea typeface="黑体" pitchFamily="49" charset="-122"/>
              </a:rPr>
              <a:t>（一）新民主主义社会的性质与特征</a:t>
            </a:r>
          </a:p>
        </p:txBody>
      </p:sp>
      <p:sp>
        <p:nvSpPr>
          <p:cNvPr id="9219" name="Rectangle 3"/>
          <p:cNvSpPr>
            <a:spLocks noGrp="1" noChangeArrowheads="1"/>
          </p:cNvSpPr>
          <p:nvPr>
            <p:ph type="body" idx="1"/>
          </p:nvPr>
        </p:nvSpPr>
        <p:spPr>
          <a:xfrm>
            <a:off x="323850" y="2133600"/>
            <a:ext cx="8424863" cy="4175125"/>
          </a:xfrm>
          <a:solidFill>
            <a:schemeClr val="bg1"/>
          </a:solidFill>
          <a:ln>
            <a:solidFill>
              <a:srgbClr val="000080"/>
            </a:solidFill>
            <a:miter lim="800000"/>
            <a:headEnd/>
            <a:tailEnd/>
          </a:ln>
        </p:spPr>
        <p:txBody>
          <a:bodyPr/>
          <a:lstStyle/>
          <a:p>
            <a:pPr eaLnBrk="1" hangingPunct="1">
              <a:lnSpc>
                <a:spcPct val="120000"/>
              </a:lnSpc>
              <a:buFontTx/>
              <a:buNone/>
            </a:pPr>
            <a:r>
              <a:rPr lang="en-US" altLang="zh-CN" sz="2400" b="1" smtClean="0"/>
              <a:t>        </a:t>
            </a:r>
            <a:r>
              <a:rPr lang="en-US" altLang="zh-CN" sz="2800" b="1" smtClean="0">
                <a:latin typeface="黑体" pitchFamily="49" charset="-122"/>
                <a:ea typeface="黑体" pitchFamily="49" charset="-122"/>
              </a:rPr>
              <a:t>1</a:t>
            </a:r>
            <a:r>
              <a:rPr lang="zh-CN" altLang="en-US" sz="2800" b="1" smtClean="0">
                <a:latin typeface="黑体" pitchFamily="49" charset="-122"/>
                <a:ea typeface="黑体" pitchFamily="49" charset="-122"/>
              </a:rPr>
              <a:t>、新民主主义社会的性质</a:t>
            </a:r>
            <a:r>
              <a:rPr lang="zh-CN" altLang="en-US" sz="2800" b="1" smtClean="0"/>
              <a:t/>
            </a:r>
            <a:br>
              <a:rPr lang="zh-CN" altLang="en-US" sz="2800" b="1" smtClean="0"/>
            </a:br>
            <a:r>
              <a:rPr lang="zh-CN" altLang="en-US" sz="2600" b="1" smtClean="0"/>
              <a:t>    </a:t>
            </a:r>
            <a:r>
              <a:rPr lang="zh-CN" altLang="en-US" sz="2600" b="1" smtClean="0">
                <a:latin typeface="仿宋_GB2312" pitchFamily="49" charset="-122"/>
                <a:ea typeface="仿宋_GB2312" pitchFamily="49" charset="-122"/>
              </a:rPr>
              <a:t>从新中国成立到社会主义改造基本完成，是我国从新民主主义到社会主义过渡的时期。过渡时期，我国社会的性质是</a:t>
            </a:r>
            <a:r>
              <a:rPr lang="zh-CN" altLang="en-US" sz="2600" b="1" smtClean="0">
                <a:solidFill>
                  <a:schemeClr val="accent2"/>
                </a:solidFill>
                <a:latin typeface="仿宋_GB2312" pitchFamily="49" charset="-122"/>
                <a:ea typeface="仿宋_GB2312" pitchFamily="49" charset="-122"/>
              </a:rPr>
              <a:t>新民主主义社会</a:t>
            </a:r>
            <a:r>
              <a:rPr lang="zh-CN" altLang="en-US" sz="2600" b="1" smtClean="0">
                <a:latin typeface="仿宋_GB2312" pitchFamily="49" charset="-122"/>
                <a:ea typeface="仿宋_GB2312" pitchFamily="49" charset="-122"/>
              </a:rPr>
              <a:t>。中国人民政治协商会议的召开</a:t>
            </a:r>
            <a:r>
              <a:rPr lang="en-US" altLang="zh-CN" sz="2600" b="1" smtClean="0">
                <a:latin typeface="仿宋_GB2312" pitchFamily="49" charset="-122"/>
                <a:ea typeface="仿宋_GB2312" pitchFamily="49" charset="-122"/>
              </a:rPr>
              <a:t>,</a:t>
            </a:r>
            <a:r>
              <a:rPr lang="zh-CN" altLang="en-US" sz="2600" b="1" smtClean="0">
                <a:latin typeface="仿宋_GB2312" pitchFamily="49" charset="-122"/>
                <a:ea typeface="仿宋_GB2312" pitchFamily="49" charset="-122"/>
              </a:rPr>
              <a:t>体现了工人阶级领导的各革命阶级联合专政的人民民主专政。</a:t>
            </a:r>
            <a:r>
              <a:rPr lang="zh-CN" altLang="en-US" sz="2600" b="1" smtClean="0">
                <a:solidFill>
                  <a:srgbClr val="FF0000"/>
                </a:solidFill>
                <a:latin typeface="仿宋_GB2312" pitchFamily="49" charset="-122"/>
                <a:ea typeface="仿宋_GB2312" pitchFamily="49" charset="-122"/>
              </a:rPr>
              <a:t>新民主主义社会不是一个</a:t>
            </a:r>
          </a:p>
          <a:p>
            <a:pPr eaLnBrk="1" hangingPunct="1">
              <a:lnSpc>
                <a:spcPct val="120000"/>
              </a:lnSpc>
              <a:buFontTx/>
              <a:buNone/>
            </a:pPr>
            <a:r>
              <a:rPr lang="zh-CN" altLang="en-US" sz="2600" b="1" smtClean="0">
                <a:solidFill>
                  <a:srgbClr val="FF0000"/>
                </a:solidFill>
                <a:latin typeface="仿宋_GB2312" pitchFamily="49" charset="-122"/>
                <a:ea typeface="仿宋_GB2312" pitchFamily="49" charset="-122"/>
              </a:rPr>
              <a:t>  独立的社会形态，而是由新民主主义到社会</a:t>
            </a:r>
          </a:p>
          <a:p>
            <a:pPr eaLnBrk="1" hangingPunct="1">
              <a:lnSpc>
                <a:spcPct val="120000"/>
              </a:lnSpc>
              <a:buFontTx/>
              <a:buNone/>
            </a:pPr>
            <a:r>
              <a:rPr lang="zh-CN" altLang="en-US" sz="2600" b="1" smtClean="0">
                <a:solidFill>
                  <a:srgbClr val="FF0000"/>
                </a:solidFill>
                <a:latin typeface="仿宋_GB2312" pitchFamily="49" charset="-122"/>
                <a:ea typeface="仿宋_GB2312" pitchFamily="49" charset="-122"/>
              </a:rPr>
              <a:t>  主义转变的过渡性的社会形态</a:t>
            </a:r>
            <a:r>
              <a:rPr lang="zh-CN" altLang="en-US" sz="2600" b="1" smtClean="0">
                <a:latin typeface="仿宋_GB2312" pitchFamily="49" charset="-122"/>
                <a:ea typeface="仿宋_GB2312" pitchFamily="49" charset="-122"/>
              </a:rPr>
              <a:t>。</a:t>
            </a:r>
            <a:endParaRPr lang="zh-CN" altLang="en-US" sz="2400" b="1" smtClean="0">
              <a:latin typeface="仿宋_GB2312" pitchFamily="49" charset="-122"/>
              <a:ea typeface="仿宋_GB2312" pitchFamily="49" charset="-122"/>
            </a:endParaRPr>
          </a:p>
        </p:txBody>
      </p:sp>
      <p:pic>
        <p:nvPicPr>
          <p:cNvPr id="13316" name="Picture 4" descr="F2006083114492657211862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4724400"/>
            <a:ext cx="15017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9">
                                            <p:bg/>
                                          </p:spTgt>
                                        </p:tgtEl>
                                        <p:attrNameLst>
                                          <p:attrName>style.visibility</p:attrName>
                                        </p:attrNameLst>
                                      </p:cBhvr>
                                      <p:to>
                                        <p:strVal val="visible"/>
                                      </p:to>
                                    </p:set>
                                    <p:animEffect transition="in" filter="dissolve">
                                      <p:cBhvr>
                                        <p:cTn id="7" dur="500"/>
                                        <p:tgtEl>
                                          <p:spTgt spid="9219">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9">
                                            <p:txEl>
                                              <p:pRg st="0" end="0"/>
                                            </p:txEl>
                                          </p:spTgt>
                                        </p:tgtEl>
                                        <p:attrNameLst>
                                          <p:attrName>style.visibility</p:attrName>
                                        </p:attrNameLst>
                                      </p:cBhvr>
                                      <p:to>
                                        <p:strVal val="visible"/>
                                      </p:to>
                                    </p:set>
                                    <p:animEffect transition="in" filter="dissolve">
                                      <p:cBhvr>
                                        <p:cTn id="12" dur="500"/>
                                        <p:tgtEl>
                                          <p:spTgt spid="92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9">
                                            <p:txEl>
                                              <p:pRg st="1" end="1"/>
                                            </p:txEl>
                                          </p:spTgt>
                                        </p:tgtEl>
                                        <p:attrNameLst>
                                          <p:attrName>style.visibility</p:attrName>
                                        </p:attrNameLst>
                                      </p:cBhvr>
                                      <p:to>
                                        <p:strVal val="visible"/>
                                      </p:to>
                                    </p:set>
                                    <p:animEffect transition="in" filter="dissolve">
                                      <p:cBhvr>
                                        <p:cTn id="17" dur="500"/>
                                        <p:tgtEl>
                                          <p:spTgt spid="921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219">
                                            <p:txEl>
                                              <p:pRg st="2" end="2"/>
                                            </p:txEl>
                                          </p:spTgt>
                                        </p:tgtEl>
                                        <p:attrNameLst>
                                          <p:attrName>style.visibility</p:attrName>
                                        </p:attrNameLst>
                                      </p:cBhvr>
                                      <p:to>
                                        <p:strVal val="visible"/>
                                      </p:to>
                                    </p:set>
                                    <p:animEffect transition="in" filter="dissolve">
                                      <p:cBhvr>
                                        <p:cTn id="22"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FFFF00"/>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solidFill>
            <a:srgbClr val="FFFF00"/>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1966</TotalTime>
  <Words>5287</Words>
  <Application>Microsoft Office PowerPoint</Application>
  <PresentationFormat>全屏显示(4:3)</PresentationFormat>
  <Paragraphs>331</Paragraphs>
  <Slides>84</Slides>
  <Notes>0</Notes>
  <HiddenSlides>0</HiddenSlides>
  <MMClips>1</MMClips>
  <ScaleCrop>false</ScaleCrop>
  <HeadingPairs>
    <vt:vector size="4" baseType="variant">
      <vt:variant>
        <vt:lpstr>主题</vt:lpstr>
      </vt:variant>
      <vt:variant>
        <vt:i4>1</vt:i4>
      </vt:variant>
      <vt:variant>
        <vt:lpstr>幻灯片标题</vt:lpstr>
      </vt:variant>
      <vt:variant>
        <vt:i4>84</vt:i4>
      </vt:variant>
    </vt:vector>
  </HeadingPairs>
  <TitlesOfParts>
    <vt:vector size="85" baseType="lpstr">
      <vt:lpstr>默认设计模板</vt:lpstr>
      <vt:lpstr>第三章 社会主义改造理论</vt:lpstr>
      <vt:lpstr>PowerPoint 演示文稿</vt:lpstr>
      <vt:lpstr>PowerPoint 演示文稿</vt:lpstr>
      <vt:lpstr>PowerPoint 演示文稿</vt:lpstr>
      <vt:lpstr>第一节  从新民主主义到社会主义的转变</vt:lpstr>
      <vt:lpstr>PowerPoint 演示文稿</vt:lpstr>
      <vt:lpstr>一、新民主主义社会是一个过渡性的社会</vt:lpstr>
      <vt:lpstr>旧民主主义革命时期</vt:lpstr>
      <vt:lpstr>（一）新民主主义社会的性质与特征</vt:lpstr>
      <vt:lpstr>PowerPoint 演示文稿</vt:lpstr>
      <vt:lpstr>PowerPoint 演示文稿</vt:lpstr>
      <vt:lpstr>PowerPoint 演示文稿</vt:lpstr>
      <vt:lpstr>（二）新民主主义社会的主要矛盾</vt:lpstr>
      <vt:lpstr>PowerPoint 演示文稿</vt:lpstr>
      <vt:lpstr>PowerPoint 演示文稿</vt:lpstr>
      <vt:lpstr>PowerPoint 演示文稿</vt:lpstr>
      <vt:lpstr>PowerPoint 演示文稿</vt:lpstr>
      <vt:lpstr>二、党在过渡时期的总路线及其理论        依据</vt:lpstr>
      <vt:lpstr>（一）向社会主义过渡的三大设想</vt:lpstr>
      <vt:lpstr>PowerPoint 演示文稿</vt:lpstr>
      <vt:lpstr>PowerPoint 演示文稿</vt:lpstr>
      <vt:lpstr>PowerPoint 演示文稿</vt:lpstr>
      <vt:lpstr>（二）过渡时期总路线的正式提出</vt:lpstr>
      <vt:lpstr>PowerPoint 演示文稿</vt:lpstr>
      <vt:lpstr>（三）过渡时期总路线的基本内容</vt:lpstr>
      <vt:lpstr>（四）过渡时期总路线的特点</vt:lpstr>
      <vt:lpstr>（五）党在过渡时期的总路线的理论依据</vt:lpstr>
      <vt:lpstr>PowerPoint 演示文稿</vt:lpstr>
      <vt:lpstr>PowerPoint 演示文稿</vt:lpstr>
      <vt:lpstr>PowerPoint 演示文稿</vt:lpstr>
      <vt:lpstr>第二节  社会主义改造道路和历史经验</vt:lpstr>
      <vt:lpstr>一、适合中国特点的社会主义改造道路</vt:lpstr>
      <vt:lpstr>（一）农业、手工业的社会主义改造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（二）资本主义工商业的社会主义改造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二、社会主义改造的历史经验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社会主义制度在中国的确立</vt:lpstr>
      <vt:lpstr>一、社会主义基本制度的确立及其理论依据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二、确立社会主义基本制度的重大意义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社会主义改造理论</dc:title>
  <dc:creator>微软用户</dc:creator>
  <cp:lastModifiedBy>Administrator</cp:lastModifiedBy>
  <cp:revision>280</cp:revision>
  <dcterms:created xsi:type="dcterms:W3CDTF">2007-10-25T18:09:05Z</dcterms:created>
  <dcterms:modified xsi:type="dcterms:W3CDTF">2018-05-03T10:38:26Z</dcterms:modified>
</cp:coreProperties>
</file>